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sldSz cx="18288000" cy="10287000"/>
  <p:notesSz cx="6858000" cy="9144000"/>
  <p:embeddedFontLs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Poppins" panose="00000500000000000000" pitchFamily="2" charset="0"/>
      <p:regular r:id="rId30"/>
      <p:bold r:id="rId31"/>
      <p:italic r:id="rId32"/>
      <p:boldItalic r:id="rId33"/>
    </p:embeddedFont>
    <p:embeddedFont>
      <p:font typeface="RoxboroughCF Bold" panose="020B0604020202020204" charset="0"/>
      <p:regular r:id="rId3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>
        <p:scale>
          <a:sx n="33" d="100"/>
          <a:sy n="33" d="100"/>
        </p:scale>
        <p:origin x="1300" y="25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8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svg"/><Relationship Id="rId9" Type="http://schemas.openxmlformats.org/officeDocument/2006/relationships/image" Target="../media/image4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43.png"/><Relationship Id="rId7" Type="http://schemas.openxmlformats.org/officeDocument/2006/relationships/image" Target="../media/image5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0.jpeg"/><Relationship Id="rId7" Type="http://schemas.openxmlformats.org/officeDocument/2006/relationships/image" Target="../media/image64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5" Type="http://schemas.openxmlformats.org/officeDocument/2006/relationships/image" Target="../media/image62.svg"/><Relationship Id="rId4" Type="http://schemas.openxmlformats.org/officeDocument/2006/relationships/image" Target="../media/image61.png"/><Relationship Id="rId9" Type="http://schemas.openxmlformats.org/officeDocument/2006/relationships/image" Target="../media/image6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2232" r="-223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Freeform 4"/>
          <p:cNvSpPr/>
          <p:nvPr/>
        </p:nvSpPr>
        <p:spPr>
          <a:xfrm>
            <a:off x="6624119" y="-3598708"/>
            <a:ext cx="13903052" cy="13089091"/>
          </a:xfrm>
          <a:custGeom>
            <a:avLst/>
            <a:gdLst/>
            <a:ahLst/>
            <a:cxnLst/>
            <a:rect l="l" t="t" r="r" b="b"/>
            <a:pathLst>
              <a:path w="13903052" h="13089091">
                <a:moveTo>
                  <a:pt x="0" y="0"/>
                </a:moveTo>
                <a:lnTo>
                  <a:pt x="13903051" y="0"/>
                </a:lnTo>
                <a:lnTo>
                  <a:pt x="13903051" y="13089091"/>
                </a:lnTo>
                <a:lnTo>
                  <a:pt x="0" y="1308909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10408418" y="478309"/>
            <a:ext cx="7315200" cy="1862051"/>
            <a:chOff x="0" y="0"/>
            <a:chExt cx="9753600" cy="248273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9753600" cy="2482723"/>
            </a:xfrm>
            <a:custGeom>
              <a:avLst/>
              <a:gdLst/>
              <a:ahLst/>
              <a:cxnLst/>
              <a:rect l="l" t="t" r="r" b="b"/>
              <a:pathLst>
                <a:path w="9753600" h="2482723">
                  <a:moveTo>
                    <a:pt x="0" y="0"/>
                  </a:moveTo>
                  <a:lnTo>
                    <a:pt x="9753600" y="0"/>
                  </a:lnTo>
                  <a:lnTo>
                    <a:pt x="9753600" y="2482723"/>
                  </a:lnTo>
                  <a:lnTo>
                    <a:pt x="0" y="24827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385" b="-386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028700" y="478309"/>
            <a:ext cx="3368992" cy="4114800"/>
            <a:chOff x="0" y="0"/>
            <a:chExt cx="4491989" cy="54864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491990" cy="5486400"/>
            </a:xfrm>
            <a:custGeom>
              <a:avLst/>
              <a:gdLst/>
              <a:ahLst/>
              <a:cxnLst/>
              <a:rect l="l" t="t" r="r" b="b"/>
              <a:pathLst>
                <a:path w="4491990" h="5486400">
                  <a:moveTo>
                    <a:pt x="0" y="0"/>
                  </a:moveTo>
                  <a:lnTo>
                    <a:pt x="4491990" y="0"/>
                  </a:lnTo>
                  <a:lnTo>
                    <a:pt x="449199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t="-73" b="-73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028700" y="478309"/>
            <a:ext cx="2156177" cy="2633498"/>
            <a:chOff x="0" y="0"/>
            <a:chExt cx="2874903" cy="3511331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874899" cy="3511296"/>
            </a:xfrm>
            <a:custGeom>
              <a:avLst/>
              <a:gdLst/>
              <a:ahLst/>
              <a:cxnLst/>
              <a:rect l="l" t="t" r="r" b="b"/>
              <a:pathLst>
                <a:path w="2874899" h="3511296">
                  <a:moveTo>
                    <a:pt x="0" y="0"/>
                  </a:moveTo>
                  <a:lnTo>
                    <a:pt x="2874899" y="0"/>
                  </a:lnTo>
                  <a:lnTo>
                    <a:pt x="2874899" y="3511296"/>
                  </a:lnTo>
                  <a:lnTo>
                    <a:pt x="0" y="35112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45" r="-45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719822" y="4345459"/>
            <a:ext cx="15539478" cy="11525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98"/>
              </a:lnSpc>
            </a:pPr>
            <a:r>
              <a:rPr lang="en-US" sz="5998">
                <a:solidFill>
                  <a:srgbClr val="E2E0E1"/>
                </a:solidFill>
                <a:latin typeface="RoxboroughCF Bold"/>
              </a:rPr>
              <a:t>İnformasiya Təhlükəsizliyi Departamenti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450398" y="6212361"/>
            <a:ext cx="9009773" cy="10439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58"/>
              </a:lnSpc>
            </a:pPr>
            <a:r>
              <a:rPr lang="en-US" sz="5398">
                <a:solidFill>
                  <a:srgbClr val="E2E0E1"/>
                </a:solidFill>
                <a:latin typeface="RoxboroughCF Bold"/>
              </a:rPr>
              <a:t>Təcrübəçi: Aqil Səfərov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950718" y="8065929"/>
            <a:ext cx="8115300" cy="1104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98"/>
              </a:lnSpc>
            </a:pPr>
            <a:r>
              <a:rPr lang="en-US" sz="2999">
                <a:solidFill>
                  <a:srgbClr val="E2E0E1"/>
                </a:solidFill>
                <a:latin typeface="RoxboroughCF Bold"/>
              </a:rPr>
              <a:t>Başıama tarixi: 08.08.2023</a:t>
            </a:r>
          </a:p>
          <a:p>
            <a:pPr algn="l">
              <a:lnSpc>
                <a:spcPts val="4198"/>
              </a:lnSpc>
            </a:pPr>
            <a:r>
              <a:rPr lang="en-US" sz="2999">
                <a:solidFill>
                  <a:srgbClr val="E2E0E1"/>
                </a:solidFill>
                <a:latin typeface="RoxboroughCF Bold"/>
              </a:rPr>
              <a:t>Bitmə atrixi:  12.09.2023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3974449" y="9239250"/>
            <a:ext cx="10339102" cy="19050"/>
            <a:chOff x="0" y="0"/>
            <a:chExt cx="13785469" cy="254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3785469" cy="25400"/>
            </a:xfrm>
            <a:custGeom>
              <a:avLst/>
              <a:gdLst/>
              <a:ahLst/>
              <a:cxnLst/>
              <a:rect l="l" t="t" r="r" b="b"/>
              <a:pathLst>
                <a:path w="13785469" h="25400">
                  <a:moveTo>
                    <a:pt x="12700" y="0"/>
                  </a:moveTo>
                  <a:lnTo>
                    <a:pt x="13772769" y="0"/>
                  </a:lnTo>
                  <a:cubicBezTo>
                    <a:pt x="13779754" y="0"/>
                    <a:pt x="13785469" y="5715"/>
                    <a:pt x="13785469" y="12700"/>
                  </a:cubicBezTo>
                  <a:cubicBezTo>
                    <a:pt x="13785469" y="19685"/>
                    <a:pt x="13779754" y="25400"/>
                    <a:pt x="13772769" y="25400"/>
                  </a:cubicBezTo>
                  <a:lnTo>
                    <a:pt x="12700" y="25400"/>
                  </a:lnTo>
                  <a:cubicBezTo>
                    <a:pt x="5715" y="25400"/>
                    <a:pt x="0" y="19685"/>
                    <a:pt x="0" y="12700"/>
                  </a:cubicBezTo>
                  <a:cubicBezTo>
                    <a:pt x="0" y="5715"/>
                    <a:pt x="5715" y="0"/>
                    <a:pt x="12700" y="0"/>
                  </a:cubicBezTo>
                  <a:close/>
                </a:path>
              </a:pathLst>
            </a:custGeom>
            <a:solidFill>
              <a:srgbClr val="5D73C6">
                <a:alpha val="49804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2232" r="-223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441219" y="1967689"/>
            <a:ext cx="17846781" cy="7760651"/>
            <a:chOff x="0" y="0"/>
            <a:chExt cx="23795708" cy="1034753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3795737" cy="10347579"/>
            </a:xfrm>
            <a:custGeom>
              <a:avLst/>
              <a:gdLst/>
              <a:ahLst/>
              <a:cxnLst/>
              <a:rect l="l" t="t" r="r" b="b"/>
              <a:pathLst>
                <a:path w="23795737" h="10347579">
                  <a:moveTo>
                    <a:pt x="0" y="0"/>
                  </a:moveTo>
                  <a:lnTo>
                    <a:pt x="23795737" y="0"/>
                  </a:lnTo>
                  <a:lnTo>
                    <a:pt x="23795737" y="10347579"/>
                  </a:lnTo>
                  <a:lnTo>
                    <a:pt x="0" y="103475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3418" b="-3418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2192021" y="312101"/>
            <a:ext cx="12823984" cy="1185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79"/>
              </a:lnSpc>
            </a:pPr>
            <a:r>
              <a:rPr lang="en-US" sz="6199">
                <a:solidFill>
                  <a:srgbClr val="E2E0E1"/>
                </a:solidFill>
                <a:latin typeface="RoxboroughCF Bold"/>
              </a:rPr>
              <a:t>SAMBA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2232" r="-223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639910" y="9046210"/>
            <a:ext cx="424180" cy="424180"/>
            <a:chOff x="0" y="0"/>
            <a:chExt cx="565573" cy="56557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65531" cy="565531"/>
            </a:xfrm>
            <a:custGeom>
              <a:avLst/>
              <a:gdLst/>
              <a:ahLst/>
              <a:cxnLst/>
              <a:rect l="l" t="t" r="r" b="b"/>
              <a:pathLst>
                <a:path w="565531" h="565531">
                  <a:moveTo>
                    <a:pt x="0" y="0"/>
                  </a:moveTo>
                  <a:lnTo>
                    <a:pt x="565531" y="0"/>
                  </a:lnTo>
                  <a:lnTo>
                    <a:pt x="565531" y="565531"/>
                  </a:lnTo>
                  <a:lnTo>
                    <a:pt x="0" y="5655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r="-7" b="-7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277422" y="1514159"/>
            <a:ext cx="15161098" cy="7565071"/>
            <a:chOff x="0" y="0"/>
            <a:chExt cx="20214797" cy="1008676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0214844" cy="10086721"/>
            </a:xfrm>
            <a:custGeom>
              <a:avLst/>
              <a:gdLst/>
              <a:ahLst/>
              <a:cxnLst/>
              <a:rect l="l" t="t" r="r" b="b"/>
              <a:pathLst>
                <a:path w="20214844" h="10086721">
                  <a:moveTo>
                    <a:pt x="0" y="0"/>
                  </a:moveTo>
                  <a:lnTo>
                    <a:pt x="20214844" y="0"/>
                  </a:lnTo>
                  <a:lnTo>
                    <a:pt x="20214844" y="10086721"/>
                  </a:lnTo>
                  <a:lnTo>
                    <a:pt x="0" y="100867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1298" r="-1298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4020016" y="312101"/>
            <a:ext cx="8115300" cy="1185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79"/>
              </a:lnSpc>
            </a:pPr>
            <a:r>
              <a:rPr lang="en-US" sz="6199">
                <a:solidFill>
                  <a:srgbClr val="E2E0E1"/>
                </a:solidFill>
                <a:latin typeface="RoxboroughCF Bold"/>
              </a:rPr>
              <a:t>SOC/SIEM həftəsi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77422" y="8964930"/>
            <a:ext cx="6109062" cy="891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E2E0E1"/>
                </a:solidFill>
                <a:latin typeface="RoxboroughCF Bold"/>
              </a:rPr>
              <a:t>99% Zərərli proqramların aşkarlanmasının aradan qaldırılması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2232" r="-223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2587189" y="2357072"/>
            <a:ext cx="11902470" cy="6436836"/>
            <a:chOff x="0" y="0"/>
            <a:chExt cx="15869960" cy="858244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5869920" cy="8582406"/>
            </a:xfrm>
            <a:custGeom>
              <a:avLst/>
              <a:gdLst/>
              <a:ahLst/>
              <a:cxnLst/>
              <a:rect l="l" t="t" r="r" b="b"/>
              <a:pathLst>
                <a:path w="15869920" h="8582406">
                  <a:moveTo>
                    <a:pt x="0" y="0"/>
                  </a:moveTo>
                  <a:lnTo>
                    <a:pt x="15869920" y="0"/>
                  </a:lnTo>
                  <a:lnTo>
                    <a:pt x="15869920" y="8582406"/>
                  </a:lnTo>
                  <a:lnTo>
                    <a:pt x="0" y="85824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7088" r="-7088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2126432" y="312101"/>
            <a:ext cx="12823984" cy="1185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79"/>
              </a:lnSpc>
            </a:pPr>
            <a:r>
              <a:rPr lang="en-US" sz="6199">
                <a:solidFill>
                  <a:srgbClr val="E2E0E1"/>
                </a:solidFill>
                <a:latin typeface="RoxboroughCF Bold"/>
              </a:rPr>
              <a:t>Yaradılmış rule-ların bir qismi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2232" r="-223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2425495" y="2644618"/>
            <a:ext cx="13437011" cy="6293732"/>
            <a:chOff x="0" y="0"/>
            <a:chExt cx="17916015" cy="839164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7916017" cy="8391652"/>
            </a:xfrm>
            <a:custGeom>
              <a:avLst/>
              <a:gdLst/>
              <a:ahLst/>
              <a:cxnLst/>
              <a:rect l="l" t="t" r="r" b="b"/>
              <a:pathLst>
                <a:path w="17916017" h="8391652">
                  <a:moveTo>
                    <a:pt x="0" y="0"/>
                  </a:moveTo>
                  <a:lnTo>
                    <a:pt x="17916017" y="0"/>
                  </a:lnTo>
                  <a:lnTo>
                    <a:pt x="17916017" y="8391652"/>
                  </a:lnTo>
                  <a:lnTo>
                    <a:pt x="0" y="83916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32" b="-3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2126432" y="312101"/>
            <a:ext cx="12823984" cy="1185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79"/>
              </a:lnSpc>
            </a:pPr>
            <a:r>
              <a:rPr lang="en-US" sz="6199">
                <a:solidFill>
                  <a:srgbClr val="E2E0E1"/>
                </a:solidFill>
                <a:latin typeface="RoxboroughCF Bold"/>
              </a:rPr>
              <a:t>Rule testing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2232" r="-223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769506" y="1886439"/>
            <a:ext cx="16748987" cy="7760651"/>
            <a:chOff x="0" y="0"/>
            <a:chExt cx="22331983" cy="1034753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2331935" cy="10347579"/>
            </a:xfrm>
            <a:custGeom>
              <a:avLst/>
              <a:gdLst/>
              <a:ahLst/>
              <a:cxnLst/>
              <a:rect l="l" t="t" r="r" b="b"/>
              <a:pathLst>
                <a:path w="22331935" h="10347579">
                  <a:moveTo>
                    <a:pt x="0" y="0"/>
                  </a:moveTo>
                  <a:lnTo>
                    <a:pt x="22331935" y="0"/>
                  </a:lnTo>
                  <a:lnTo>
                    <a:pt x="22331935" y="10347579"/>
                  </a:lnTo>
                  <a:lnTo>
                    <a:pt x="0" y="103475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1370" r="-1370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2126432" y="312101"/>
            <a:ext cx="12823984" cy="1185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79"/>
              </a:lnSpc>
            </a:pPr>
            <a:r>
              <a:rPr lang="en-US" sz="6199">
                <a:solidFill>
                  <a:srgbClr val="E2E0E1"/>
                </a:solidFill>
                <a:latin typeface="RoxboroughCF Bold"/>
              </a:rPr>
              <a:t>Bildiriş sistemi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2232" r="-223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028700" y="1409480"/>
            <a:ext cx="16230600" cy="8535788"/>
            <a:chOff x="0" y="0"/>
            <a:chExt cx="21640800" cy="1138105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1640800" cy="11381105"/>
            </a:xfrm>
            <a:custGeom>
              <a:avLst/>
              <a:gdLst/>
              <a:ahLst/>
              <a:cxnLst/>
              <a:rect l="l" t="t" r="r" b="b"/>
              <a:pathLst>
                <a:path w="21640800" h="11381105">
                  <a:moveTo>
                    <a:pt x="0" y="0"/>
                  </a:moveTo>
                  <a:lnTo>
                    <a:pt x="21640800" y="0"/>
                  </a:lnTo>
                  <a:lnTo>
                    <a:pt x="21640800" y="11381105"/>
                  </a:lnTo>
                  <a:lnTo>
                    <a:pt x="0" y="113811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148" b="-148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716787" y="-45586"/>
            <a:ext cx="17571213" cy="10274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19"/>
              </a:lnSpc>
            </a:pPr>
            <a:r>
              <a:rPr lang="en-US" sz="5299">
                <a:solidFill>
                  <a:srgbClr val="E2E0E1"/>
                </a:solidFill>
                <a:latin typeface="RoxboroughCF Bold"/>
              </a:rPr>
              <a:t>Yazılan rule a görə nmap scaninin detect olunması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2232" r="-223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028700" y="2316921"/>
            <a:ext cx="16230600" cy="6941379"/>
            <a:chOff x="0" y="0"/>
            <a:chExt cx="21640800" cy="925517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1640800" cy="9255125"/>
            </a:xfrm>
            <a:custGeom>
              <a:avLst/>
              <a:gdLst/>
              <a:ahLst/>
              <a:cxnLst/>
              <a:rect l="l" t="t" r="r" b="b"/>
              <a:pathLst>
                <a:path w="21640800" h="9255125">
                  <a:moveTo>
                    <a:pt x="0" y="0"/>
                  </a:moveTo>
                  <a:lnTo>
                    <a:pt x="21640800" y="0"/>
                  </a:lnTo>
                  <a:lnTo>
                    <a:pt x="21640800" y="9255125"/>
                  </a:lnTo>
                  <a:lnTo>
                    <a:pt x="0" y="92551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2370" b="-2370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2126432" y="-45586"/>
            <a:ext cx="12823984" cy="10274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19"/>
              </a:lnSpc>
            </a:pPr>
            <a:r>
              <a:rPr lang="en-US" sz="5299">
                <a:solidFill>
                  <a:srgbClr val="E2E0E1"/>
                </a:solidFill>
                <a:latin typeface="RoxboroughCF Bold"/>
              </a:rPr>
              <a:t>Sql injectionun detect olunması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2232" r="-223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340392" y="1498740"/>
            <a:ext cx="17607216" cy="8229600"/>
            <a:chOff x="0" y="0"/>
            <a:chExt cx="23476288" cy="1097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3476331" cy="10972800"/>
            </a:xfrm>
            <a:custGeom>
              <a:avLst/>
              <a:gdLst/>
              <a:ahLst/>
              <a:cxnLst/>
              <a:rect l="l" t="t" r="r" b="b"/>
              <a:pathLst>
                <a:path w="23476331" h="10972800">
                  <a:moveTo>
                    <a:pt x="0" y="0"/>
                  </a:moveTo>
                  <a:lnTo>
                    <a:pt x="23476331" y="0"/>
                  </a:lnTo>
                  <a:lnTo>
                    <a:pt x="23476331" y="10972800"/>
                  </a:lnTo>
                  <a:lnTo>
                    <a:pt x="0" y="10972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493" r="-493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2126432" y="-45586"/>
            <a:ext cx="12823984" cy="10274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19"/>
              </a:lnSpc>
            </a:pPr>
            <a:r>
              <a:rPr lang="en-US" sz="5299">
                <a:solidFill>
                  <a:srgbClr val="E2E0E1"/>
                </a:solidFill>
                <a:latin typeface="RoxboroughCF Bold"/>
              </a:rPr>
              <a:t>Yeni istifadəçinin yaradılması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311285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2232" r="-223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-1517920" y="2095500"/>
            <a:ext cx="8679379" cy="7315200"/>
            <a:chOff x="0" y="0"/>
            <a:chExt cx="11572505" cy="794683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1572494" cy="7946771"/>
            </a:xfrm>
            <a:custGeom>
              <a:avLst/>
              <a:gdLst/>
              <a:ahLst/>
              <a:cxnLst/>
              <a:rect l="l" t="t" r="r" b="b"/>
              <a:pathLst>
                <a:path w="11572494" h="7946771">
                  <a:moveTo>
                    <a:pt x="0" y="0"/>
                  </a:moveTo>
                  <a:lnTo>
                    <a:pt x="11572494" y="0"/>
                  </a:lnTo>
                  <a:lnTo>
                    <a:pt x="11572494" y="7946771"/>
                  </a:lnTo>
                  <a:lnTo>
                    <a:pt x="0" y="79467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5400" b="-540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2126432" y="-45586"/>
            <a:ext cx="12823984" cy="10274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19"/>
              </a:lnSpc>
            </a:pPr>
            <a:r>
              <a:rPr lang="en-US" sz="5299">
                <a:solidFill>
                  <a:srgbClr val="E2E0E1"/>
                </a:solidFill>
                <a:latin typeface="RoxboroughCF Bold"/>
              </a:rPr>
              <a:t>Splunk-ın qruluması</a:t>
            </a:r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68E1F5C5-E25A-6DB8-894C-E27F5B26DD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6135" y="2095500"/>
            <a:ext cx="11801865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2232" r="-223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2459383" y="981846"/>
            <a:ext cx="12778638" cy="2673545"/>
            <a:chOff x="0" y="0"/>
            <a:chExt cx="17038184" cy="356472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7038193" cy="3564763"/>
            </a:xfrm>
            <a:custGeom>
              <a:avLst/>
              <a:gdLst/>
              <a:ahLst/>
              <a:cxnLst/>
              <a:rect l="l" t="t" r="r" b="b"/>
              <a:pathLst>
                <a:path w="17038193" h="3564763">
                  <a:moveTo>
                    <a:pt x="0" y="0"/>
                  </a:moveTo>
                  <a:lnTo>
                    <a:pt x="17038193" y="0"/>
                  </a:lnTo>
                  <a:lnTo>
                    <a:pt x="17038193" y="3564763"/>
                  </a:lnTo>
                  <a:lnTo>
                    <a:pt x="0" y="35647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b="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2289468" y="3655391"/>
            <a:ext cx="13709064" cy="7050972"/>
            <a:chOff x="0" y="0"/>
            <a:chExt cx="18278752" cy="940129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8278729" cy="9401302"/>
            </a:xfrm>
            <a:custGeom>
              <a:avLst/>
              <a:gdLst/>
              <a:ahLst/>
              <a:cxnLst/>
              <a:rect l="l" t="t" r="r" b="b"/>
              <a:pathLst>
                <a:path w="18278729" h="9401302">
                  <a:moveTo>
                    <a:pt x="0" y="0"/>
                  </a:moveTo>
                  <a:lnTo>
                    <a:pt x="18278729" y="0"/>
                  </a:lnTo>
                  <a:lnTo>
                    <a:pt x="18278729" y="9401302"/>
                  </a:lnTo>
                  <a:lnTo>
                    <a:pt x="0" y="94013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8768" b="-8768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0" y="-7486"/>
            <a:ext cx="17968307" cy="8597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59"/>
              </a:lnSpc>
            </a:pPr>
            <a:r>
              <a:rPr lang="en-US" sz="4399">
                <a:solidFill>
                  <a:srgbClr val="E2E0E1"/>
                </a:solidFill>
                <a:latin typeface="RoxboroughCF Bold"/>
              </a:rPr>
              <a:t>Alert-in detect etməsi və custom dashboardın ayaradılması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2232" r="-223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0433215" y="1494884"/>
            <a:ext cx="6826085" cy="6578640"/>
            <a:chOff x="0" y="0"/>
            <a:chExt cx="9101447" cy="877152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9101455" cy="8771509"/>
            </a:xfrm>
            <a:custGeom>
              <a:avLst/>
              <a:gdLst/>
              <a:ahLst/>
              <a:cxnLst/>
              <a:rect l="l" t="t" r="r" b="b"/>
              <a:pathLst>
                <a:path w="9101455" h="8771509">
                  <a:moveTo>
                    <a:pt x="0" y="0"/>
                  </a:moveTo>
                  <a:lnTo>
                    <a:pt x="9101455" y="0"/>
                  </a:lnTo>
                  <a:lnTo>
                    <a:pt x="9101455" y="8771509"/>
                  </a:lnTo>
                  <a:lnTo>
                    <a:pt x="0" y="87715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7" r="-7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Freeform 6"/>
          <p:cNvSpPr/>
          <p:nvPr/>
        </p:nvSpPr>
        <p:spPr>
          <a:xfrm>
            <a:off x="2505298" y="8431822"/>
            <a:ext cx="1374178" cy="748120"/>
          </a:xfrm>
          <a:custGeom>
            <a:avLst/>
            <a:gdLst/>
            <a:ahLst/>
            <a:cxnLst/>
            <a:rect l="l" t="t" r="r" b="b"/>
            <a:pathLst>
              <a:path w="1374178" h="748120">
                <a:moveTo>
                  <a:pt x="0" y="0"/>
                </a:moveTo>
                <a:lnTo>
                  <a:pt x="1374178" y="0"/>
                </a:lnTo>
                <a:lnTo>
                  <a:pt x="1374178" y="748120"/>
                </a:lnTo>
                <a:lnTo>
                  <a:pt x="0" y="74812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3290002" y="8795551"/>
            <a:ext cx="374414" cy="47625"/>
            <a:chOff x="0" y="0"/>
            <a:chExt cx="499219" cy="635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99237" cy="63500"/>
            </a:xfrm>
            <a:custGeom>
              <a:avLst/>
              <a:gdLst/>
              <a:ahLst/>
              <a:cxnLst/>
              <a:rect l="l" t="t" r="r" b="b"/>
              <a:pathLst>
                <a:path w="499237" h="63500">
                  <a:moveTo>
                    <a:pt x="31750" y="0"/>
                  </a:moveTo>
                  <a:lnTo>
                    <a:pt x="467487" y="0"/>
                  </a:lnTo>
                  <a:cubicBezTo>
                    <a:pt x="485013" y="0"/>
                    <a:pt x="499237" y="14224"/>
                    <a:pt x="499237" y="31750"/>
                  </a:cubicBezTo>
                  <a:cubicBezTo>
                    <a:pt x="499237" y="49276"/>
                    <a:pt x="485013" y="63500"/>
                    <a:pt x="467487" y="63500"/>
                  </a:cubicBezTo>
                  <a:lnTo>
                    <a:pt x="31750" y="63500"/>
                  </a:lnTo>
                  <a:cubicBezTo>
                    <a:pt x="14224" y="63500"/>
                    <a:pt x="0" y="49276"/>
                    <a:pt x="0" y="31750"/>
                  </a:cubicBezTo>
                  <a:cubicBezTo>
                    <a:pt x="0" y="14224"/>
                    <a:pt x="14224" y="0"/>
                    <a:pt x="31750" y="0"/>
                  </a:cubicBezTo>
                  <a:close/>
                </a:path>
              </a:pathLst>
            </a:custGeom>
            <a:solidFill>
              <a:srgbClr val="F7F3FE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9" name="Freeform 9"/>
          <p:cNvSpPr/>
          <p:nvPr/>
        </p:nvSpPr>
        <p:spPr>
          <a:xfrm>
            <a:off x="1" y="8428054"/>
            <a:ext cx="3192387" cy="834130"/>
          </a:xfrm>
          <a:custGeom>
            <a:avLst/>
            <a:gdLst/>
            <a:ahLst/>
            <a:cxnLst/>
            <a:rect l="l" t="t" r="r" b="b"/>
            <a:pathLst>
              <a:path w="3192387" h="834130">
                <a:moveTo>
                  <a:pt x="0" y="0"/>
                </a:moveTo>
                <a:lnTo>
                  <a:pt x="3192387" y="0"/>
                </a:lnTo>
                <a:lnTo>
                  <a:pt x="3192387" y="834129"/>
                </a:lnTo>
                <a:lnTo>
                  <a:pt x="0" y="83412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1028700" y="2502354"/>
            <a:ext cx="8115300" cy="11525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98"/>
              </a:lnSpc>
            </a:pPr>
            <a:r>
              <a:rPr lang="en-US" sz="5998">
                <a:solidFill>
                  <a:srgbClr val="E2E0E1"/>
                </a:solidFill>
                <a:latin typeface="RoxboroughCF Bold"/>
              </a:rPr>
              <a:t>GRC həftəsi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50310" y="4125672"/>
            <a:ext cx="9872080" cy="36791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62816" lvl="2" indent="-220939" algn="l">
              <a:lnSpc>
                <a:spcPts val="4058"/>
              </a:lnSpc>
              <a:buFont typeface="Arial"/>
              <a:buChar char="⚬"/>
            </a:pPr>
            <a:r>
              <a:rPr lang="en-US" sz="2899">
                <a:solidFill>
                  <a:srgbClr val="E2E0E1"/>
                </a:solidFill>
                <a:latin typeface="Poppins"/>
              </a:rPr>
              <a:t>Kiber təhlükəsizlik risklərin müəyyən olunması və dəyərləndirliməsi</a:t>
            </a:r>
          </a:p>
          <a:p>
            <a:pPr marL="662816" lvl="2" indent="-220939" algn="l">
              <a:lnSpc>
                <a:spcPts val="4058"/>
              </a:lnSpc>
              <a:buFont typeface="Arial"/>
              <a:buChar char="⚬"/>
            </a:pPr>
            <a:r>
              <a:rPr lang="en-US" sz="2899">
                <a:solidFill>
                  <a:srgbClr val="E2E0E1"/>
                </a:solidFill>
                <a:latin typeface="Poppins"/>
              </a:rPr>
              <a:t>Riskləri azaltmaq və qaydalara riayət olunma</a:t>
            </a:r>
          </a:p>
          <a:p>
            <a:pPr marL="662816" lvl="2" indent="-220939" algn="l">
              <a:lnSpc>
                <a:spcPts val="4058"/>
              </a:lnSpc>
              <a:buFont typeface="Arial"/>
              <a:buChar char="⚬"/>
            </a:pPr>
            <a:r>
              <a:rPr lang="en-US" sz="2899">
                <a:solidFill>
                  <a:srgbClr val="E2E0E1"/>
                </a:solidFill>
                <a:latin typeface="Poppins"/>
              </a:rPr>
              <a:t>Kibər təhlükəsizlikdəki dəyişiklikləri izləmək və onlara uyğunlaşmaq</a:t>
            </a:r>
          </a:p>
          <a:p>
            <a:pPr marL="662816" lvl="2" indent="-220939" algn="l">
              <a:lnSpc>
                <a:spcPts val="4058"/>
              </a:lnSpc>
              <a:buFont typeface="Arial"/>
              <a:buChar char="⚬"/>
            </a:pPr>
            <a:r>
              <a:rPr lang="en-US" sz="2899">
                <a:solidFill>
                  <a:srgbClr val="E2E0E1"/>
                </a:solidFill>
                <a:latin typeface="Poppins"/>
              </a:rPr>
              <a:t>Kiber təhlükəsizlikdə insidentlərə cavab vermək və onları bərpa etmək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2232" r="-223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Freeform 4"/>
          <p:cNvSpPr/>
          <p:nvPr/>
        </p:nvSpPr>
        <p:spPr>
          <a:xfrm>
            <a:off x="1504231" y="3028616"/>
            <a:ext cx="2114884" cy="2114884"/>
          </a:xfrm>
          <a:custGeom>
            <a:avLst/>
            <a:gdLst/>
            <a:ahLst/>
            <a:cxnLst/>
            <a:rect l="l" t="t" r="r" b="b"/>
            <a:pathLst>
              <a:path w="2114884" h="2114884">
                <a:moveTo>
                  <a:pt x="0" y="0"/>
                </a:moveTo>
                <a:lnTo>
                  <a:pt x="2114884" y="0"/>
                </a:lnTo>
                <a:lnTo>
                  <a:pt x="2114884" y="2114884"/>
                </a:lnTo>
                <a:lnTo>
                  <a:pt x="0" y="21148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1346204" y="3308158"/>
            <a:ext cx="2430939" cy="1555801"/>
            <a:chOff x="0" y="0"/>
            <a:chExt cx="3241252" cy="207440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241294" cy="2074418"/>
            </a:xfrm>
            <a:custGeom>
              <a:avLst/>
              <a:gdLst/>
              <a:ahLst/>
              <a:cxnLst/>
              <a:rect l="l" t="t" r="r" b="b"/>
              <a:pathLst>
                <a:path w="3241294" h="2074418">
                  <a:moveTo>
                    <a:pt x="0" y="0"/>
                  </a:moveTo>
                  <a:lnTo>
                    <a:pt x="3241294" y="0"/>
                  </a:lnTo>
                  <a:lnTo>
                    <a:pt x="3241294" y="2074418"/>
                  </a:lnTo>
                  <a:lnTo>
                    <a:pt x="0" y="20744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26" r="1" b="-25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504231" y="6685858"/>
            <a:ext cx="2186458" cy="2006075"/>
            <a:chOff x="0" y="0"/>
            <a:chExt cx="2915277" cy="267476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915285" cy="2674747"/>
            </a:xfrm>
            <a:custGeom>
              <a:avLst/>
              <a:gdLst/>
              <a:ahLst/>
              <a:cxnLst/>
              <a:rect l="l" t="t" r="r" b="b"/>
              <a:pathLst>
                <a:path w="2915285" h="2674747">
                  <a:moveTo>
                    <a:pt x="0" y="0"/>
                  </a:moveTo>
                  <a:lnTo>
                    <a:pt x="2915285" y="0"/>
                  </a:lnTo>
                  <a:lnTo>
                    <a:pt x="2915285" y="2674747"/>
                  </a:lnTo>
                  <a:lnTo>
                    <a:pt x="0" y="26747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5" r="-5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5183505" y="1028700"/>
            <a:ext cx="7920990" cy="8229600"/>
            <a:chOff x="0" y="0"/>
            <a:chExt cx="10561320" cy="1097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0561320" cy="10972800"/>
            </a:xfrm>
            <a:custGeom>
              <a:avLst/>
              <a:gdLst/>
              <a:ahLst/>
              <a:cxnLst/>
              <a:rect l="l" t="t" r="r" b="b"/>
              <a:pathLst>
                <a:path w="10561320" h="10972800">
                  <a:moveTo>
                    <a:pt x="0" y="0"/>
                  </a:moveTo>
                  <a:lnTo>
                    <a:pt x="10561320" y="0"/>
                  </a:lnTo>
                  <a:lnTo>
                    <a:pt x="10561320" y="10972800"/>
                  </a:lnTo>
                  <a:lnTo>
                    <a:pt x="0" y="10972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27" r="-27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1191412" y="3032593"/>
            <a:ext cx="2107055" cy="2492215"/>
            <a:chOff x="0" y="0"/>
            <a:chExt cx="2809407" cy="332295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809367" cy="3322955"/>
            </a:xfrm>
            <a:custGeom>
              <a:avLst/>
              <a:gdLst/>
              <a:ahLst/>
              <a:cxnLst/>
              <a:rect l="l" t="t" r="r" b="b"/>
              <a:pathLst>
                <a:path w="2809367" h="3322955">
                  <a:moveTo>
                    <a:pt x="0" y="0"/>
                  </a:moveTo>
                  <a:lnTo>
                    <a:pt x="2809367" y="0"/>
                  </a:lnTo>
                  <a:lnTo>
                    <a:pt x="2809367" y="3322955"/>
                  </a:lnTo>
                  <a:lnTo>
                    <a:pt x="0" y="33229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t="-1603" r="-1" b="-1603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1192077" y="6158677"/>
            <a:ext cx="1966440" cy="2533257"/>
            <a:chOff x="0" y="0"/>
            <a:chExt cx="2621920" cy="3377676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621915" cy="3377692"/>
            </a:xfrm>
            <a:custGeom>
              <a:avLst/>
              <a:gdLst/>
              <a:ahLst/>
              <a:cxnLst/>
              <a:rect l="l" t="t" r="r" b="b"/>
              <a:pathLst>
                <a:path w="2621915" h="3377692">
                  <a:moveTo>
                    <a:pt x="0" y="0"/>
                  </a:moveTo>
                  <a:lnTo>
                    <a:pt x="2621915" y="0"/>
                  </a:lnTo>
                  <a:lnTo>
                    <a:pt x="2621915" y="3377692"/>
                  </a:lnTo>
                  <a:lnTo>
                    <a:pt x="0" y="3377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-609" r="-609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-709007" y="-323850"/>
            <a:ext cx="17968307" cy="15563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338"/>
              </a:lnSpc>
            </a:pPr>
            <a:r>
              <a:rPr lang="en-US" sz="8098">
                <a:solidFill>
                  <a:srgbClr val="E2E0E1"/>
                </a:solidFill>
                <a:latin typeface="RoxboroughCF Bold"/>
              </a:rPr>
              <a:t>Pentest həftəsi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050213" y="3187452"/>
            <a:ext cx="6332565" cy="19287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79"/>
              </a:lnSpc>
            </a:pPr>
            <a:r>
              <a:rPr lang="en-US" sz="3699" dirty="0" err="1">
                <a:solidFill>
                  <a:srgbClr val="E2E0E1"/>
                </a:solidFill>
                <a:latin typeface="RoxboroughCF Bold"/>
              </a:rPr>
              <a:t>Yaradılmış</a:t>
            </a:r>
            <a:r>
              <a:rPr lang="en-US" sz="3699" dirty="0">
                <a:solidFill>
                  <a:srgbClr val="E2E0E1"/>
                </a:solidFill>
                <a:latin typeface="RoxboroughCF Bold"/>
              </a:rPr>
              <a:t> </a:t>
            </a:r>
            <a:r>
              <a:rPr lang="en-US" sz="3699" dirty="0" err="1">
                <a:solidFill>
                  <a:srgbClr val="E2E0E1"/>
                </a:solidFill>
                <a:latin typeface="RoxboroughCF Bold"/>
              </a:rPr>
              <a:t>maşını</a:t>
            </a:r>
            <a:r>
              <a:rPr lang="en-US" sz="3699" dirty="0">
                <a:solidFill>
                  <a:srgbClr val="E2E0E1"/>
                </a:solidFill>
                <a:latin typeface="RoxboroughCF Bold"/>
              </a:rPr>
              <a:t> </a:t>
            </a:r>
            <a:r>
              <a:rPr lang="en-US" sz="3699" dirty="0" err="1">
                <a:solidFill>
                  <a:srgbClr val="E2E0E1"/>
                </a:solidFill>
                <a:latin typeface="RoxboroughCF Bold"/>
              </a:rPr>
              <a:t>pentest</a:t>
            </a:r>
            <a:r>
              <a:rPr lang="en-US" sz="3699" dirty="0">
                <a:solidFill>
                  <a:srgbClr val="E2E0E1"/>
                </a:solidFill>
                <a:latin typeface="RoxboroughCF Bold"/>
              </a:rPr>
              <a:t> </a:t>
            </a:r>
            <a:r>
              <a:rPr lang="en-US" sz="3699" dirty="0" err="1">
                <a:solidFill>
                  <a:srgbClr val="E2E0E1"/>
                </a:solidFill>
                <a:latin typeface="RoxboroughCF Bold"/>
              </a:rPr>
              <a:t>etmək</a:t>
            </a:r>
            <a:r>
              <a:rPr lang="en-US" sz="3699" dirty="0">
                <a:solidFill>
                  <a:srgbClr val="E2E0E1"/>
                </a:solidFill>
                <a:latin typeface="RoxboroughCF Bold"/>
              </a:rPr>
              <a:t>(5.191.246.24</a:t>
            </a:r>
            <a:r>
              <a:rPr lang="az-Latn-AZ" sz="3699" dirty="0">
                <a:solidFill>
                  <a:srgbClr val="E2E0E1"/>
                </a:solidFill>
                <a:latin typeface="RoxboroughCF Bold"/>
              </a:rPr>
              <a:t>6</a:t>
            </a:r>
            <a:r>
              <a:rPr lang="en-US" sz="3699" dirty="0">
                <a:solidFill>
                  <a:srgbClr val="E2E0E1"/>
                </a:solidFill>
                <a:latin typeface="RoxboroughCF Bold"/>
              </a:rPr>
              <a:t>) </a:t>
            </a:r>
            <a:r>
              <a:rPr lang="en-US" sz="3699" dirty="0" err="1">
                <a:solidFill>
                  <a:srgbClr val="E2E0E1"/>
                </a:solidFill>
                <a:latin typeface="RoxboroughCF Bold"/>
              </a:rPr>
              <a:t>və</a:t>
            </a:r>
            <a:r>
              <a:rPr lang="en-US" sz="3699" dirty="0">
                <a:solidFill>
                  <a:srgbClr val="E2E0E1"/>
                </a:solidFill>
                <a:latin typeface="RoxboroughCF Bold"/>
              </a:rPr>
              <a:t> flag-</a:t>
            </a:r>
            <a:r>
              <a:rPr lang="en-US" sz="3699" dirty="0" err="1">
                <a:solidFill>
                  <a:srgbClr val="E2E0E1"/>
                </a:solidFill>
                <a:latin typeface="RoxboroughCF Bold"/>
              </a:rPr>
              <a:t>i</a:t>
            </a:r>
            <a:r>
              <a:rPr lang="en-US" sz="3699" dirty="0">
                <a:solidFill>
                  <a:srgbClr val="E2E0E1"/>
                </a:solidFill>
                <a:latin typeface="RoxboroughCF Bold"/>
              </a:rPr>
              <a:t> </a:t>
            </a:r>
            <a:r>
              <a:rPr lang="en-US" sz="3699" dirty="0" err="1">
                <a:solidFill>
                  <a:srgbClr val="E2E0E1"/>
                </a:solidFill>
                <a:latin typeface="RoxboroughCF Bold"/>
              </a:rPr>
              <a:t>tapmaq</a:t>
            </a:r>
            <a:endParaRPr lang="en-US" sz="3699" dirty="0">
              <a:solidFill>
                <a:srgbClr val="E2E0E1"/>
              </a:solidFill>
              <a:latin typeface="RoxboroughCF Bold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3963760" y="6926260"/>
            <a:ext cx="5649101" cy="13728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79"/>
              </a:lnSpc>
            </a:pPr>
            <a:r>
              <a:rPr lang="en-US" sz="3699">
                <a:solidFill>
                  <a:srgbClr val="E2E0E1"/>
                </a:solidFill>
                <a:latin typeface="RoxboroughCF Bold"/>
              </a:rPr>
              <a:t>Göndərilmiş maşındakı flag-i  tapmaq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3727092" y="3516065"/>
            <a:ext cx="5563668" cy="13728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79"/>
              </a:lnSpc>
            </a:pPr>
            <a:r>
              <a:rPr lang="en-US" sz="3699">
                <a:solidFill>
                  <a:srgbClr val="E2E0E1"/>
                </a:solidFill>
                <a:latin typeface="RoxboroughCF Bold"/>
              </a:rPr>
              <a:t>APK fayldakı flag</a:t>
            </a:r>
          </a:p>
          <a:p>
            <a:pPr algn="l">
              <a:lnSpc>
                <a:spcPts val="5179"/>
              </a:lnSpc>
            </a:pPr>
            <a:r>
              <a:rPr lang="en-US" sz="3699">
                <a:solidFill>
                  <a:srgbClr val="E2E0E1"/>
                </a:solidFill>
                <a:latin typeface="RoxboroughCF Bold"/>
              </a:rPr>
              <a:t>i tapmaq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3434743" y="6662670"/>
            <a:ext cx="5563668" cy="13728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79"/>
              </a:lnSpc>
            </a:pPr>
            <a:r>
              <a:rPr lang="en-US" sz="3699">
                <a:solidFill>
                  <a:srgbClr val="E2E0E1"/>
                </a:solidFill>
                <a:latin typeface="RoxboroughCF Bold"/>
              </a:rPr>
              <a:t>Binary fayldkı flag-i tapmaq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2232" r="-223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2993659" y="2402636"/>
            <a:ext cx="3552250" cy="2442172"/>
            <a:chOff x="0" y="0"/>
            <a:chExt cx="4736333" cy="3256229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736338" cy="3256280"/>
            </a:xfrm>
            <a:custGeom>
              <a:avLst/>
              <a:gdLst/>
              <a:ahLst/>
              <a:cxnLst/>
              <a:rect l="l" t="t" r="r" b="b"/>
              <a:pathLst>
                <a:path w="4736338" h="3256280">
                  <a:moveTo>
                    <a:pt x="0" y="0"/>
                  </a:moveTo>
                  <a:lnTo>
                    <a:pt x="4736338" y="0"/>
                  </a:lnTo>
                  <a:lnTo>
                    <a:pt x="4736338" y="3256280"/>
                  </a:lnTo>
                  <a:lnTo>
                    <a:pt x="0" y="32562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158" r="-157" b="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510284" y="5143500"/>
            <a:ext cx="17267432" cy="5912397"/>
            <a:chOff x="0" y="0"/>
            <a:chExt cx="23023243" cy="788319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3023195" cy="7883144"/>
            </a:xfrm>
            <a:custGeom>
              <a:avLst/>
              <a:gdLst/>
              <a:ahLst/>
              <a:cxnLst/>
              <a:rect l="l" t="t" r="r" b="b"/>
              <a:pathLst>
                <a:path w="23023195" h="7883144">
                  <a:moveTo>
                    <a:pt x="0" y="0"/>
                  </a:moveTo>
                  <a:lnTo>
                    <a:pt x="23023195" y="0"/>
                  </a:lnTo>
                  <a:lnTo>
                    <a:pt x="23023195" y="7883144"/>
                  </a:lnTo>
                  <a:lnTo>
                    <a:pt x="0" y="78831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11120" b="-1112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-709007" y="-323850"/>
            <a:ext cx="17968307" cy="15563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338"/>
              </a:lnSpc>
            </a:pPr>
            <a:r>
              <a:rPr lang="en-US" sz="8098">
                <a:solidFill>
                  <a:srgbClr val="E2E0E1"/>
                </a:solidFill>
                <a:latin typeface="RoxboroughCF Bold"/>
              </a:rPr>
              <a:t>Flag-lərin tapılması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942676" y="2250236"/>
            <a:ext cx="6332565" cy="26873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79"/>
              </a:lnSpc>
            </a:pPr>
            <a:r>
              <a:rPr lang="en-US" sz="3699">
                <a:solidFill>
                  <a:srgbClr val="E2E0E1"/>
                </a:solidFill>
                <a:latin typeface="RoxboroughCF Bold"/>
              </a:rPr>
              <a:t>İlk verilmis maşındaki flag-i  ffuf, gobuster, burp suite və sqlmap istifadə edərək əldə etdim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2232" r="-223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825118" y="2246786"/>
            <a:ext cx="1696320" cy="1993538"/>
            <a:chOff x="0" y="0"/>
            <a:chExt cx="2261760" cy="265805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261743" cy="2658110"/>
            </a:xfrm>
            <a:custGeom>
              <a:avLst/>
              <a:gdLst/>
              <a:ahLst/>
              <a:cxnLst/>
              <a:rect l="l" t="t" r="r" b="b"/>
              <a:pathLst>
                <a:path w="2261743" h="2658110">
                  <a:moveTo>
                    <a:pt x="0" y="0"/>
                  </a:moveTo>
                  <a:lnTo>
                    <a:pt x="2261743" y="0"/>
                  </a:lnTo>
                  <a:lnTo>
                    <a:pt x="2261743" y="2658110"/>
                  </a:lnTo>
                  <a:lnTo>
                    <a:pt x="0" y="26581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86" r="-87" b="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804899" y="4848213"/>
            <a:ext cx="1716539" cy="2145674"/>
            <a:chOff x="0" y="0"/>
            <a:chExt cx="2288719" cy="286089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288667" cy="2860929"/>
            </a:xfrm>
            <a:custGeom>
              <a:avLst/>
              <a:gdLst/>
              <a:ahLst/>
              <a:cxnLst/>
              <a:rect l="l" t="t" r="r" b="b"/>
              <a:pathLst>
                <a:path w="2288667" h="2860929">
                  <a:moveTo>
                    <a:pt x="0" y="0"/>
                  </a:moveTo>
                  <a:lnTo>
                    <a:pt x="2288667" y="0"/>
                  </a:lnTo>
                  <a:lnTo>
                    <a:pt x="2288667" y="2860929"/>
                  </a:lnTo>
                  <a:lnTo>
                    <a:pt x="0" y="28609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55" r="-57" b="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80887" y="7603487"/>
            <a:ext cx="2384782" cy="2384782"/>
            <a:chOff x="0" y="0"/>
            <a:chExt cx="3179709" cy="317970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179699" cy="3179699"/>
            </a:xfrm>
            <a:custGeom>
              <a:avLst/>
              <a:gdLst/>
              <a:ahLst/>
              <a:cxnLst/>
              <a:rect l="l" t="t" r="r" b="b"/>
              <a:pathLst>
                <a:path w="3179699" h="3179699">
                  <a:moveTo>
                    <a:pt x="0" y="0"/>
                  </a:moveTo>
                  <a:lnTo>
                    <a:pt x="3179699" y="0"/>
                  </a:lnTo>
                  <a:lnTo>
                    <a:pt x="3179699" y="3179699"/>
                  </a:lnTo>
                  <a:lnTo>
                    <a:pt x="0" y="31796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-709007" y="-323850"/>
            <a:ext cx="17968307" cy="15563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338"/>
              </a:lnSpc>
            </a:pPr>
            <a:r>
              <a:rPr lang="en-US" sz="8098">
                <a:solidFill>
                  <a:srgbClr val="E2E0E1"/>
                </a:solidFill>
                <a:latin typeface="RoxboroughCF Bold"/>
              </a:rPr>
              <a:t>Flag-lərin tapılması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158429" y="2705608"/>
            <a:ext cx="15129571" cy="1683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39"/>
              </a:lnSpc>
            </a:pPr>
            <a:r>
              <a:rPr lang="en-US" sz="3099">
                <a:solidFill>
                  <a:srgbClr val="E2E0E1"/>
                </a:solidFill>
                <a:latin typeface="RoxboroughCF Bold"/>
              </a:rPr>
              <a:t>APK da frida və apktool dan sitifade edərək decompile ve compile edərək falg-i əldə etdim</a:t>
            </a:r>
          </a:p>
          <a:p>
            <a:pPr algn="l">
              <a:lnSpc>
                <a:spcPts val="4339"/>
              </a:lnSpc>
            </a:pPr>
            <a:endParaRPr lang="en-US" sz="3099">
              <a:solidFill>
                <a:srgbClr val="E2E0E1"/>
              </a:solidFill>
              <a:latin typeface="RoxboroughCF 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3364012" y="8198342"/>
            <a:ext cx="14923988" cy="11404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39"/>
              </a:lnSpc>
            </a:pPr>
            <a:r>
              <a:rPr lang="en-US" sz="3099">
                <a:solidFill>
                  <a:srgbClr val="E2E0E1"/>
                </a:solidFill>
                <a:latin typeface="RoxboroughCF Bold"/>
              </a:rPr>
              <a:t>Verilmiş VM-i yükləyərək reboot edərək yeni şifrə təyin edib /etc/terminfo-nun içində olan hidden flag faylını oxuyaraq əldə etdim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310829" y="5708007"/>
            <a:ext cx="11559977" cy="5975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39"/>
              </a:lnSpc>
            </a:pPr>
            <a:r>
              <a:rPr lang="en-US" sz="3099">
                <a:solidFill>
                  <a:srgbClr val="E2E0E1"/>
                </a:solidFill>
                <a:latin typeface="RoxboroughCF Bold"/>
              </a:rPr>
              <a:t>Binary faylda isə strings əmri ilə faylı açaraq flag-i əldə etdim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2232" r="-223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Freeform 4"/>
          <p:cNvSpPr/>
          <p:nvPr/>
        </p:nvSpPr>
        <p:spPr>
          <a:xfrm>
            <a:off x="1028700" y="4279128"/>
            <a:ext cx="2114884" cy="2114884"/>
          </a:xfrm>
          <a:custGeom>
            <a:avLst/>
            <a:gdLst/>
            <a:ahLst/>
            <a:cxnLst/>
            <a:rect l="l" t="t" r="r" b="b"/>
            <a:pathLst>
              <a:path w="2114884" h="2114884">
                <a:moveTo>
                  <a:pt x="0" y="0"/>
                </a:moveTo>
                <a:lnTo>
                  <a:pt x="2114884" y="0"/>
                </a:lnTo>
                <a:lnTo>
                  <a:pt x="2114884" y="2114884"/>
                </a:lnTo>
                <a:lnTo>
                  <a:pt x="0" y="21148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9619531" y="4279128"/>
            <a:ext cx="2114884" cy="2114884"/>
          </a:xfrm>
          <a:custGeom>
            <a:avLst/>
            <a:gdLst/>
            <a:ahLst/>
            <a:cxnLst/>
            <a:rect l="l" t="t" r="r" b="b"/>
            <a:pathLst>
              <a:path w="2114884" h="2114884">
                <a:moveTo>
                  <a:pt x="0" y="0"/>
                </a:moveTo>
                <a:lnTo>
                  <a:pt x="2114884" y="0"/>
                </a:lnTo>
                <a:lnTo>
                  <a:pt x="2114884" y="2114884"/>
                </a:lnTo>
                <a:lnTo>
                  <a:pt x="0" y="21148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028700" y="6946462"/>
            <a:ext cx="2114884" cy="2114884"/>
          </a:xfrm>
          <a:custGeom>
            <a:avLst/>
            <a:gdLst/>
            <a:ahLst/>
            <a:cxnLst/>
            <a:rect l="l" t="t" r="r" b="b"/>
            <a:pathLst>
              <a:path w="2114884" h="2114884">
                <a:moveTo>
                  <a:pt x="0" y="0"/>
                </a:moveTo>
                <a:lnTo>
                  <a:pt x="2114884" y="0"/>
                </a:lnTo>
                <a:lnTo>
                  <a:pt x="2114884" y="2114884"/>
                </a:lnTo>
                <a:lnTo>
                  <a:pt x="0" y="21148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9619531" y="6946462"/>
            <a:ext cx="2114884" cy="2114884"/>
          </a:xfrm>
          <a:custGeom>
            <a:avLst/>
            <a:gdLst/>
            <a:ahLst/>
            <a:cxnLst/>
            <a:rect l="l" t="t" r="r" b="b"/>
            <a:pathLst>
              <a:path w="2114884" h="2114884">
                <a:moveTo>
                  <a:pt x="0" y="0"/>
                </a:moveTo>
                <a:lnTo>
                  <a:pt x="2114884" y="0"/>
                </a:lnTo>
                <a:lnTo>
                  <a:pt x="2114884" y="2114884"/>
                </a:lnTo>
                <a:lnTo>
                  <a:pt x="0" y="21148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8" name="Group 8"/>
          <p:cNvGrpSpPr/>
          <p:nvPr/>
        </p:nvGrpSpPr>
        <p:grpSpPr>
          <a:xfrm>
            <a:off x="895703" y="4279128"/>
            <a:ext cx="2380877" cy="2252905"/>
            <a:chOff x="0" y="0"/>
            <a:chExt cx="3174503" cy="300387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174492" cy="3003931"/>
            </a:xfrm>
            <a:custGeom>
              <a:avLst/>
              <a:gdLst/>
              <a:ahLst/>
              <a:cxnLst/>
              <a:rect l="l" t="t" r="r" b="b"/>
              <a:pathLst>
                <a:path w="3174492" h="3003931">
                  <a:moveTo>
                    <a:pt x="0" y="0"/>
                  </a:moveTo>
                  <a:lnTo>
                    <a:pt x="3174492" y="0"/>
                  </a:lnTo>
                  <a:lnTo>
                    <a:pt x="3174492" y="3003931"/>
                  </a:lnTo>
                  <a:lnTo>
                    <a:pt x="0" y="30039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38" b="-36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757825" y="6669806"/>
            <a:ext cx="2801620" cy="2363867"/>
            <a:chOff x="0" y="0"/>
            <a:chExt cx="3735493" cy="315182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735451" cy="3151886"/>
            </a:xfrm>
            <a:custGeom>
              <a:avLst/>
              <a:gdLst/>
              <a:ahLst/>
              <a:cxnLst/>
              <a:rect l="l" t="t" r="r" b="b"/>
              <a:pathLst>
                <a:path w="3735451" h="3151886">
                  <a:moveTo>
                    <a:pt x="0" y="0"/>
                  </a:moveTo>
                  <a:lnTo>
                    <a:pt x="3735451" y="0"/>
                  </a:lnTo>
                  <a:lnTo>
                    <a:pt x="3735451" y="3151886"/>
                  </a:lnTo>
                  <a:lnTo>
                    <a:pt x="0" y="31518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t="-12" r="-1" b="-10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9883892" y="3692289"/>
            <a:ext cx="1511555" cy="2556542"/>
            <a:chOff x="0" y="0"/>
            <a:chExt cx="2015407" cy="340872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015363" cy="3408680"/>
            </a:xfrm>
            <a:custGeom>
              <a:avLst/>
              <a:gdLst/>
              <a:ahLst/>
              <a:cxnLst/>
              <a:rect l="l" t="t" r="r" b="b"/>
              <a:pathLst>
                <a:path w="2015363" h="3408680">
                  <a:moveTo>
                    <a:pt x="0" y="0"/>
                  </a:moveTo>
                  <a:lnTo>
                    <a:pt x="2015363" y="0"/>
                  </a:lnTo>
                  <a:lnTo>
                    <a:pt x="2015363" y="3408680"/>
                  </a:lnTo>
                  <a:lnTo>
                    <a:pt x="0" y="34086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t="-39" r="-2" b="-40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9250370" y="6669806"/>
            <a:ext cx="2487893" cy="2545292"/>
            <a:chOff x="0" y="0"/>
            <a:chExt cx="3480164" cy="3392389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3480181" cy="3392424"/>
            </a:xfrm>
            <a:custGeom>
              <a:avLst/>
              <a:gdLst/>
              <a:ahLst/>
              <a:cxnLst/>
              <a:rect l="l" t="t" r="r" b="b"/>
              <a:pathLst>
                <a:path w="3480181" h="3392424">
                  <a:moveTo>
                    <a:pt x="0" y="0"/>
                  </a:moveTo>
                  <a:lnTo>
                    <a:pt x="3480181" y="0"/>
                  </a:lnTo>
                  <a:lnTo>
                    <a:pt x="3480181" y="3392424"/>
                  </a:lnTo>
                  <a:lnTo>
                    <a:pt x="0" y="33924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-2476" r="-2476" b="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553169" y="331934"/>
            <a:ext cx="16230600" cy="12211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18"/>
              </a:lnSpc>
            </a:pPr>
            <a:r>
              <a:rPr lang="en-US" sz="6298">
                <a:solidFill>
                  <a:srgbClr val="E2E0E1"/>
                </a:solidFill>
                <a:latin typeface="RoxboroughCF Bold"/>
              </a:rPr>
              <a:t>Xülasə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70673" y="1952623"/>
            <a:ext cx="16759395" cy="1384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E2E0E1"/>
                </a:solidFill>
                <a:latin typeface="Poppins"/>
              </a:rPr>
              <a:t>Bu təcrübə müddəti ərzində biz risklərin idarə edilməsi, Active Directory, SOC/SIEM və nüfuz testi daxil olmaqla müxtəlif kibertəhlükəsizlik sahələrində dəyərli məlumatlar əldə etdik.  Bu bacarıqlar İT mühitlərini qorumaq və təhlükəsizlik problemlərini effektiv şəkildə həll etmək üçün vacibdir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3706089" y="4627274"/>
            <a:ext cx="5093787" cy="1266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E2E0E1"/>
                </a:solidFill>
                <a:latin typeface="RoxboroughCF Bold"/>
              </a:rPr>
              <a:t>Lazimi mühütün yaradılması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2029690" y="4818160"/>
            <a:ext cx="6122487" cy="666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E2E0E1"/>
                </a:solidFill>
                <a:latin typeface="RoxboroughCF Bold"/>
              </a:rPr>
              <a:t>Yeni düşüncə tərzi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3574682" y="7427323"/>
            <a:ext cx="5093787" cy="6496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18"/>
              </a:lnSpc>
            </a:pPr>
            <a:r>
              <a:rPr lang="en-US" sz="3298" dirty="0" err="1">
                <a:solidFill>
                  <a:srgbClr val="E2E0E1"/>
                </a:solidFill>
                <a:latin typeface="RoxboroughCF Bold"/>
              </a:rPr>
              <a:t>Mentorların</a:t>
            </a:r>
            <a:r>
              <a:rPr lang="en-US" sz="3298" dirty="0">
                <a:solidFill>
                  <a:srgbClr val="E2E0E1"/>
                </a:solidFill>
                <a:latin typeface="RoxboroughCF Bold"/>
              </a:rPr>
              <a:t> </a:t>
            </a:r>
            <a:r>
              <a:rPr lang="en-US" sz="3298" dirty="0" err="1">
                <a:solidFill>
                  <a:srgbClr val="E2E0E1"/>
                </a:solidFill>
                <a:latin typeface="RoxboroughCF Bold"/>
              </a:rPr>
              <a:t>dəstəyi</a:t>
            </a:r>
            <a:endParaRPr lang="en-US" sz="3298" dirty="0">
              <a:solidFill>
                <a:srgbClr val="E2E0E1"/>
              </a:solidFill>
              <a:latin typeface="RoxboroughCF Bold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2165513" y="7675926"/>
            <a:ext cx="6122487" cy="666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E2E0E1"/>
                </a:solidFill>
                <a:latin typeface="RoxboroughCF Bold"/>
              </a:rPr>
              <a:t>Təlimlər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2232" r="-223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Freeform 4"/>
          <p:cNvSpPr/>
          <p:nvPr/>
        </p:nvSpPr>
        <p:spPr>
          <a:xfrm>
            <a:off x="0" y="5634003"/>
            <a:ext cx="18288000" cy="4652997"/>
          </a:xfrm>
          <a:custGeom>
            <a:avLst/>
            <a:gdLst/>
            <a:ahLst/>
            <a:cxnLst/>
            <a:rect l="l" t="t" r="r" b="b"/>
            <a:pathLst>
              <a:path w="18288000" h="4652997">
                <a:moveTo>
                  <a:pt x="0" y="0"/>
                </a:moveTo>
                <a:lnTo>
                  <a:pt x="18288000" y="0"/>
                </a:lnTo>
                <a:lnTo>
                  <a:pt x="18288000" y="4652997"/>
                </a:lnTo>
                <a:lnTo>
                  <a:pt x="0" y="465299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7605" b="-5762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3762971" y="5221106"/>
            <a:ext cx="10781108" cy="3303092"/>
          </a:xfrm>
          <a:custGeom>
            <a:avLst/>
            <a:gdLst/>
            <a:ahLst/>
            <a:cxnLst/>
            <a:rect l="l" t="t" r="r" b="b"/>
            <a:pathLst>
              <a:path w="10781108" h="3303092">
                <a:moveTo>
                  <a:pt x="0" y="0"/>
                </a:moveTo>
                <a:lnTo>
                  <a:pt x="10781108" y="0"/>
                </a:lnTo>
                <a:lnTo>
                  <a:pt x="10781108" y="3303092"/>
                </a:lnTo>
                <a:lnTo>
                  <a:pt x="0" y="33030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022215" y="2516837"/>
            <a:ext cx="16230600" cy="2115741"/>
          </a:xfrm>
          <a:custGeom>
            <a:avLst/>
            <a:gdLst/>
            <a:ahLst/>
            <a:cxnLst/>
            <a:rect l="l" t="t" r="r" b="b"/>
            <a:pathLst>
              <a:path w="16230600" h="2115741">
                <a:moveTo>
                  <a:pt x="0" y="0"/>
                </a:moveTo>
                <a:lnTo>
                  <a:pt x="16230600" y="0"/>
                </a:lnTo>
                <a:lnTo>
                  <a:pt x="16230600" y="2115741"/>
                </a:lnTo>
                <a:lnTo>
                  <a:pt x="0" y="211574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grpSp>
        <p:nvGrpSpPr>
          <p:cNvPr id="7" name="Group 7"/>
          <p:cNvGrpSpPr/>
          <p:nvPr/>
        </p:nvGrpSpPr>
        <p:grpSpPr>
          <a:xfrm>
            <a:off x="8500010" y="2952961"/>
            <a:ext cx="19050" cy="1188944"/>
            <a:chOff x="0" y="0"/>
            <a:chExt cx="25400" cy="158525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5400" cy="1585214"/>
            </a:xfrm>
            <a:custGeom>
              <a:avLst/>
              <a:gdLst/>
              <a:ahLst/>
              <a:cxnLst/>
              <a:rect l="l" t="t" r="r" b="b"/>
              <a:pathLst>
                <a:path w="25400" h="1585214">
                  <a:moveTo>
                    <a:pt x="0" y="1572514"/>
                  </a:move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cubicBezTo>
                    <a:pt x="19685" y="0"/>
                    <a:pt x="25400" y="5715"/>
                    <a:pt x="25400" y="12700"/>
                  </a:cubicBezTo>
                  <a:lnTo>
                    <a:pt x="25400" y="1572514"/>
                  </a:lnTo>
                  <a:cubicBezTo>
                    <a:pt x="25400" y="1579499"/>
                    <a:pt x="19685" y="1585214"/>
                    <a:pt x="12700" y="1585214"/>
                  </a:cubicBezTo>
                  <a:cubicBezTo>
                    <a:pt x="5715" y="1585214"/>
                    <a:pt x="0" y="1579499"/>
                    <a:pt x="0" y="1572514"/>
                  </a:cubicBezTo>
                  <a:close/>
                </a:path>
              </a:pathLst>
            </a:custGeom>
            <a:solidFill>
              <a:srgbClr val="F7F3FE">
                <a:alpha val="49804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9" name="Freeform 9"/>
          <p:cNvSpPr/>
          <p:nvPr/>
        </p:nvSpPr>
        <p:spPr>
          <a:xfrm>
            <a:off x="1028700" y="5221106"/>
            <a:ext cx="5430442" cy="3303092"/>
          </a:xfrm>
          <a:custGeom>
            <a:avLst/>
            <a:gdLst/>
            <a:ahLst/>
            <a:cxnLst/>
            <a:rect l="l" t="t" r="r" b="b"/>
            <a:pathLst>
              <a:path w="5430442" h="3303092">
                <a:moveTo>
                  <a:pt x="0" y="0"/>
                </a:moveTo>
                <a:lnTo>
                  <a:pt x="5430442" y="0"/>
                </a:lnTo>
                <a:lnTo>
                  <a:pt x="5430442" y="3303092"/>
                </a:lnTo>
                <a:lnTo>
                  <a:pt x="0" y="330309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1828858" y="5221106"/>
            <a:ext cx="5430442" cy="3303092"/>
          </a:xfrm>
          <a:custGeom>
            <a:avLst/>
            <a:gdLst/>
            <a:ahLst/>
            <a:cxnLst/>
            <a:rect l="l" t="t" r="r" b="b"/>
            <a:pathLst>
              <a:path w="5430442" h="3303092">
                <a:moveTo>
                  <a:pt x="0" y="0"/>
                </a:moveTo>
                <a:lnTo>
                  <a:pt x="5430442" y="0"/>
                </a:lnTo>
                <a:lnTo>
                  <a:pt x="5430442" y="3303092"/>
                </a:lnTo>
                <a:lnTo>
                  <a:pt x="0" y="330309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5086350" y="781050"/>
            <a:ext cx="8115300" cy="11525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98"/>
              </a:lnSpc>
            </a:pPr>
            <a:r>
              <a:rPr lang="en-US" sz="5998">
                <a:solidFill>
                  <a:srgbClr val="E2E0E1"/>
                </a:solidFill>
                <a:latin typeface="RoxboroughCF Bold"/>
              </a:rPr>
              <a:t>Təşəkkürlər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660787" y="3072135"/>
            <a:ext cx="3365666" cy="436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3200" dirty="0" err="1">
                <a:solidFill>
                  <a:srgbClr val="E2E0E1"/>
                </a:solidFill>
                <a:latin typeface="RoxboroughCF Bold"/>
              </a:rPr>
              <a:t>Telefon</a:t>
            </a:r>
            <a:endParaRPr lang="en-US" sz="3200" dirty="0">
              <a:solidFill>
                <a:srgbClr val="E2E0E1"/>
              </a:solidFill>
              <a:latin typeface="RoxboroughCF 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2180918" y="3072135"/>
            <a:ext cx="3365666" cy="436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3200" dirty="0">
                <a:solidFill>
                  <a:srgbClr val="E2E0E1"/>
                </a:solidFill>
                <a:latin typeface="RoxboroughCF Bold"/>
              </a:rPr>
              <a:t>Email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660787" y="3737779"/>
            <a:ext cx="3365666" cy="3266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2400" dirty="0">
                <a:solidFill>
                  <a:srgbClr val="E2E0E1"/>
                </a:solidFill>
                <a:latin typeface="Poppins"/>
              </a:rPr>
              <a:t>+99470-312-35-16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180918" y="3717423"/>
            <a:ext cx="4233304" cy="3266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2400" dirty="0">
                <a:solidFill>
                  <a:srgbClr val="E2E0E1"/>
                </a:solidFill>
                <a:latin typeface="Poppins"/>
              </a:rPr>
              <a:t>aqilsafarovv7@gmail.com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2232" r="-223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Freeform 4"/>
          <p:cNvSpPr/>
          <p:nvPr/>
        </p:nvSpPr>
        <p:spPr>
          <a:xfrm>
            <a:off x="13851093" y="3377845"/>
            <a:ext cx="3086100" cy="3086100"/>
          </a:xfrm>
          <a:custGeom>
            <a:avLst/>
            <a:gdLst/>
            <a:ahLst/>
            <a:cxnLst/>
            <a:rect l="l" t="t" r="r" b="b"/>
            <a:pathLst>
              <a:path w="3086100" h="3086100">
                <a:moveTo>
                  <a:pt x="0" y="0"/>
                </a:moveTo>
                <a:lnTo>
                  <a:pt x="3086100" y="0"/>
                </a:lnTo>
                <a:lnTo>
                  <a:pt x="3086100" y="3086100"/>
                </a:lnTo>
                <a:lnTo>
                  <a:pt x="0" y="30861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7657288" y="3377845"/>
            <a:ext cx="3086100" cy="3086100"/>
          </a:xfrm>
          <a:custGeom>
            <a:avLst/>
            <a:gdLst/>
            <a:ahLst/>
            <a:cxnLst/>
            <a:rect l="l" t="t" r="r" b="b"/>
            <a:pathLst>
              <a:path w="3086100" h="3086100">
                <a:moveTo>
                  <a:pt x="0" y="0"/>
                </a:moveTo>
                <a:lnTo>
                  <a:pt x="3086100" y="0"/>
                </a:lnTo>
                <a:lnTo>
                  <a:pt x="3086100" y="3086100"/>
                </a:lnTo>
                <a:lnTo>
                  <a:pt x="0" y="30861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7657288" y="3306075"/>
            <a:ext cx="3137437" cy="3157870"/>
            <a:chOff x="0" y="0"/>
            <a:chExt cx="4183249" cy="421049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183253" cy="4210431"/>
            </a:xfrm>
            <a:custGeom>
              <a:avLst/>
              <a:gdLst/>
              <a:ahLst/>
              <a:cxnLst/>
              <a:rect l="l" t="t" r="r" b="b"/>
              <a:pathLst>
                <a:path w="4183253" h="4210431">
                  <a:moveTo>
                    <a:pt x="0" y="0"/>
                  </a:moveTo>
                  <a:lnTo>
                    <a:pt x="4183253" y="0"/>
                  </a:lnTo>
                  <a:lnTo>
                    <a:pt x="4183253" y="4210431"/>
                  </a:lnTo>
                  <a:lnTo>
                    <a:pt x="0" y="42104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5459" b="-546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" name="Freeform 8"/>
          <p:cNvSpPr/>
          <p:nvPr/>
        </p:nvSpPr>
        <p:spPr>
          <a:xfrm>
            <a:off x="1730906" y="3449615"/>
            <a:ext cx="3086100" cy="3086100"/>
          </a:xfrm>
          <a:custGeom>
            <a:avLst/>
            <a:gdLst/>
            <a:ahLst/>
            <a:cxnLst/>
            <a:rect l="l" t="t" r="r" b="b"/>
            <a:pathLst>
              <a:path w="3086100" h="3086100">
                <a:moveTo>
                  <a:pt x="0" y="0"/>
                </a:moveTo>
                <a:lnTo>
                  <a:pt x="3086100" y="0"/>
                </a:lnTo>
                <a:lnTo>
                  <a:pt x="3086100" y="3086100"/>
                </a:lnTo>
                <a:lnTo>
                  <a:pt x="0" y="30861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9" name="Group 9"/>
          <p:cNvGrpSpPr/>
          <p:nvPr/>
        </p:nvGrpSpPr>
        <p:grpSpPr>
          <a:xfrm>
            <a:off x="13707647" y="3306075"/>
            <a:ext cx="3372991" cy="3229639"/>
            <a:chOff x="0" y="0"/>
            <a:chExt cx="4497321" cy="430618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497324" cy="4306189"/>
            </a:xfrm>
            <a:custGeom>
              <a:avLst/>
              <a:gdLst/>
              <a:ahLst/>
              <a:cxnLst/>
              <a:rect l="l" t="t" r="r" b="b"/>
              <a:pathLst>
                <a:path w="4497324" h="4306189">
                  <a:moveTo>
                    <a:pt x="0" y="0"/>
                  </a:moveTo>
                  <a:lnTo>
                    <a:pt x="4497324" y="0"/>
                  </a:lnTo>
                  <a:lnTo>
                    <a:pt x="4497324" y="4306189"/>
                  </a:lnTo>
                  <a:lnTo>
                    <a:pt x="0" y="43061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t="-16" b="-16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477216" y="3377845"/>
            <a:ext cx="3593479" cy="3229639"/>
            <a:chOff x="0" y="0"/>
            <a:chExt cx="4791305" cy="430618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791329" cy="4306189"/>
            </a:xfrm>
            <a:custGeom>
              <a:avLst/>
              <a:gdLst/>
              <a:ahLst/>
              <a:cxnLst/>
              <a:rect l="l" t="t" r="r" b="b"/>
              <a:pathLst>
                <a:path w="4791329" h="4306189">
                  <a:moveTo>
                    <a:pt x="0" y="0"/>
                  </a:moveTo>
                  <a:lnTo>
                    <a:pt x="4791329" y="0"/>
                  </a:lnTo>
                  <a:lnTo>
                    <a:pt x="4791329" y="4306189"/>
                  </a:lnTo>
                  <a:lnTo>
                    <a:pt x="0" y="43061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19" r="-18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3616453" y="6662917"/>
            <a:ext cx="3555380" cy="1052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E2E0E1"/>
                </a:solidFill>
                <a:latin typeface="RoxboroughCF Bold"/>
              </a:rPr>
              <a:t>Şifrə siyasətinin yaradılması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422647" y="6662917"/>
            <a:ext cx="3555380" cy="1052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E2E0E1"/>
                </a:solidFill>
                <a:latin typeface="RoxboroughCF Bold"/>
              </a:rPr>
              <a:t>Ticketin process flow-un qurulması 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28700" y="6474134"/>
            <a:ext cx="4490512" cy="14471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az-Latn-AZ" sz="2799" dirty="0">
                <a:solidFill>
                  <a:srgbClr val="E2E0E1"/>
                </a:solidFill>
                <a:latin typeface="RoxboroughCF Bold"/>
              </a:rPr>
              <a:t>İ</a:t>
            </a:r>
            <a:r>
              <a:rPr lang="en-US" sz="2799" dirty="0" err="1">
                <a:solidFill>
                  <a:srgbClr val="E2E0E1"/>
                </a:solidFill>
                <a:latin typeface="RoxboroughCF Bold"/>
              </a:rPr>
              <a:t>sidentlərin</a:t>
            </a:r>
            <a:r>
              <a:rPr lang="en-US" sz="2799" dirty="0">
                <a:solidFill>
                  <a:srgbClr val="E2E0E1"/>
                </a:solidFill>
                <a:latin typeface="RoxboroughCF Bold"/>
              </a:rPr>
              <a:t> </a:t>
            </a:r>
            <a:r>
              <a:rPr lang="en-US" sz="2799" dirty="0" err="1">
                <a:solidFill>
                  <a:srgbClr val="E2E0E1"/>
                </a:solidFill>
                <a:latin typeface="RoxboroughCF Bold"/>
              </a:rPr>
              <a:t>idarəolunması</a:t>
            </a:r>
            <a:r>
              <a:rPr lang="en-US" sz="2799" dirty="0">
                <a:solidFill>
                  <a:srgbClr val="E2E0E1"/>
                </a:solidFill>
                <a:latin typeface="RoxboroughCF Bold"/>
              </a:rPr>
              <a:t> </a:t>
            </a:r>
            <a:r>
              <a:rPr lang="en-US" sz="2799" dirty="0" err="1">
                <a:solidFill>
                  <a:srgbClr val="E2E0E1"/>
                </a:solidFill>
                <a:latin typeface="RoxboroughCF Bold"/>
              </a:rPr>
              <a:t>prosesinin</a:t>
            </a:r>
            <a:r>
              <a:rPr lang="en-US" sz="2799" dirty="0">
                <a:solidFill>
                  <a:srgbClr val="E2E0E1"/>
                </a:solidFill>
                <a:latin typeface="RoxboroughCF Bold"/>
              </a:rPr>
              <a:t> </a:t>
            </a:r>
            <a:r>
              <a:rPr lang="en-US" sz="2799" dirty="0" err="1">
                <a:solidFill>
                  <a:srgbClr val="E2E0E1"/>
                </a:solidFill>
                <a:latin typeface="RoxboroughCF Bold"/>
              </a:rPr>
              <a:t>qurulması</a:t>
            </a:r>
            <a:r>
              <a:rPr lang="en-US" sz="2799" dirty="0">
                <a:solidFill>
                  <a:srgbClr val="E2E0E1"/>
                </a:solidFill>
                <a:latin typeface="RoxboroughCF Bold"/>
              </a:rPr>
              <a:t> 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953883" y="233361"/>
            <a:ext cx="9897210" cy="15589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200"/>
              </a:lnSpc>
            </a:pPr>
            <a:r>
              <a:rPr lang="en-US" sz="8000">
                <a:solidFill>
                  <a:srgbClr val="E2E0E1"/>
                </a:solidFill>
                <a:latin typeface="RoxboroughCF Bold"/>
              </a:rPr>
              <a:t>Verilən tapşırıqlar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2232" r="-223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7457538" y="3731147"/>
            <a:ext cx="10492946" cy="6028884"/>
            <a:chOff x="0" y="0"/>
            <a:chExt cx="13990595" cy="803851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3990574" cy="8038465"/>
            </a:xfrm>
            <a:custGeom>
              <a:avLst/>
              <a:gdLst/>
              <a:ahLst/>
              <a:cxnLst/>
              <a:rect l="l" t="t" r="r" b="b"/>
              <a:pathLst>
                <a:path w="13990574" h="8038465">
                  <a:moveTo>
                    <a:pt x="0" y="0"/>
                  </a:moveTo>
                  <a:lnTo>
                    <a:pt x="13990574" y="0"/>
                  </a:lnTo>
                  <a:lnTo>
                    <a:pt x="13990574" y="8038465"/>
                  </a:lnTo>
                  <a:lnTo>
                    <a:pt x="0" y="80384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597910" y="120929"/>
            <a:ext cx="14557970" cy="24506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66719" lvl="2" algn="l">
              <a:lnSpc>
                <a:spcPts val="9799"/>
              </a:lnSpc>
            </a:pPr>
            <a:r>
              <a:rPr lang="az-Latn-AZ" sz="6998" dirty="0">
                <a:solidFill>
                  <a:srgbClr val="E2E0E1"/>
                </a:solidFill>
                <a:latin typeface="Poppins"/>
              </a:rPr>
              <a:t>İn</a:t>
            </a:r>
            <a:r>
              <a:rPr lang="en-US" sz="6998" dirty="0" err="1">
                <a:solidFill>
                  <a:srgbClr val="E2E0E1"/>
                </a:solidFill>
                <a:latin typeface="Poppins"/>
              </a:rPr>
              <a:t>sidentlərin</a:t>
            </a:r>
            <a:r>
              <a:rPr lang="en-US" sz="6998" dirty="0">
                <a:solidFill>
                  <a:srgbClr val="E2E0E1"/>
                </a:solidFill>
                <a:latin typeface="Poppins"/>
              </a:rPr>
              <a:t> </a:t>
            </a:r>
            <a:r>
              <a:rPr lang="en-US" sz="6998" dirty="0" err="1">
                <a:solidFill>
                  <a:srgbClr val="E2E0E1"/>
                </a:solidFill>
                <a:latin typeface="Poppins"/>
              </a:rPr>
              <a:t>idarəolunması</a:t>
            </a:r>
            <a:r>
              <a:rPr lang="en-US" sz="6998" dirty="0">
                <a:solidFill>
                  <a:srgbClr val="E2E0E1"/>
                </a:solidFill>
                <a:latin typeface="Poppins"/>
              </a:rPr>
              <a:t> </a:t>
            </a:r>
            <a:r>
              <a:rPr lang="en-US" sz="6998" dirty="0" err="1">
                <a:solidFill>
                  <a:srgbClr val="E2E0E1"/>
                </a:solidFill>
                <a:latin typeface="Poppins"/>
              </a:rPr>
              <a:t>prosesinin</a:t>
            </a:r>
            <a:r>
              <a:rPr lang="en-US" sz="6998" dirty="0">
                <a:solidFill>
                  <a:srgbClr val="E2E0E1"/>
                </a:solidFill>
                <a:latin typeface="Poppins"/>
              </a:rPr>
              <a:t> </a:t>
            </a:r>
            <a:r>
              <a:rPr lang="en-US" sz="6998" dirty="0" err="1">
                <a:solidFill>
                  <a:srgbClr val="E2E0E1"/>
                </a:solidFill>
                <a:latin typeface="Poppins"/>
              </a:rPr>
              <a:t>qurulması</a:t>
            </a:r>
            <a:r>
              <a:rPr lang="en-US" sz="6998" dirty="0">
                <a:solidFill>
                  <a:srgbClr val="E2E0E1"/>
                </a:solidFill>
                <a:latin typeface="Poppins"/>
              </a:rPr>
              <a:t>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02591" y="3151644"/>
            <a:ext cx="6467052" cy="21361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58"/>
              </a:lnSpc>
            </a:pPr>
            <a:r>
              <a:rPr lang="en-US" sz="2899">
                <a:solidFill>
                  <a:srgbClr val="E2E0E1"/>
                </a:solidFill>
                <a:latin typeface="Poppins"/>
              </a:rPr>
              <a:t>İncdientin idarə edilməsi hadisələrin ardıcıl, səmərəli və effektiv şəkildə idarə olunmasını təmin etməyə kömək edir.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02591" y="5379332"/>
            <a:ext cx="6467052" cy="52222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058"/>
              </a:lnSpc>
            </a:pPr>
            <a:r>
              <a:rPr lang="en-US" sz="2899">
                <a:solidFill>
                  <a:srgbClr val="E2E0E1"/>
                </a:solidFill>
                <a:latin typeface="Poppins"/>
              </a:rPr>
              <a:t>8 hissədən ibarətdir</a:t>
            </a:r>
          </a:p>
          <a:p>
            <a:pPr algn="just">
              <a:lnSpc>
                <a:spcPts val="4058"/>
              </a:lnSpc>
            </a:pPr>
            <a:r>
              <a:rPr lang="en-US" sz="2899">
                <a:solidFill>
                  <a:srgbClr val="E2E0E1"/>
                </a:solidFill>
                <a:latin typeface="Poppins"/>
              </a:rPr>
              <a:t>1. İdentifikasiya</a:t>
            </a:r>
          </a:p>
          <a:p>
            <a:pPr algn="just">
              <a:lnSpc>
                <a:spcPts val="4058"/>
              </a:lnSpc>
            </a:pPr>
            <a:r>
              <a:rPr lang="en-US" sz="2899">
                <a:solidFill>
                  <a:srgbClr val="E2E0E1"/>
                </a:solidFill>
                <a:latin typeface="Poppins"/>
              </a:rPr>
              <a:t>2. Bildirş</a:t>
            </a:r>
          </a:p>
          <a:p>
            <a:pPr algn="just">
              <a:lnSpc>
                <a:spcPts val="4058"/>
              </a:lnSpc>
            </a:pPr>
            <a:r>
              <a:rPr lang="en-US" sz="2899">
                <a:solidFill>
                  <a:srgbClr val="E2E0E1"/>
                </a:solidFill>
                <a:latin typeface="Poppins"/>
              </a:rPr>
              <a:t>3. Qiymətləndirmə</a:t>
            </a:r>
          </a:p>
          <a:p>
            <a:pPr algn="just">
              <a:lnSpc>
                <a:spcPts val="4058"/>
              </a:lnSpc>
            </a:pPr>
            <a:r>
              <a:rPr lang="en-US" sz="2899">
                <a:solidFill>
                  <a:srgbClr val="E2E0E1"/>
                </a:solidFill>
                <a:latin typeface="Poppins"/>
              </a:rPr>
              <a:t>4. Containment</a:t>
            </a:r>
          </a:p>
          <a:p>
            <a:pPr algn="just">
              <a:lnSpc>
                <a:spcPts val="4058"/>
              </a:lnSpc>
            </a:pPr>
            <a:r>
              <a:rPr lang="en-US" sz="2899">
                <a:solidFill>
                  <a:srgbClr val="E2E0E1"/>
                </a:solidFill>
                <a:latin typeface="Poppins"/>
              </a:rPr>
              <a:t>5. Təhlil və Analiz</a:t>
            </a:r>
          </a:p>
          <a:p>
            <a:pPr algn="just">
              <a:lnSpc>
                <a:spcPts val="4058"/>
              </a:lnSpc>
            </a:pPr>
            <a:r>
              <a:rPr lang="en-US" sz="2899">
                <a:solidFill>
                  <a:srgbClr val="E2E0E1"/>
                </a:solidFill>
                <a:latin typeface="Poppins"/>
              </a:rPr>
              <a:t>6. Aradan qaldırılma</a:t>
            </a:r>
          </a:p>
          <a:p>
            <a:pPr algn="just">
              <a:lnSpc>
                <a:spcPts val="4058"/>
              </a:lnSpc>
            </a:pPr>
            <a:r>
              <a:rPr lang="en-US" sz="2899">
                <a:solidFill>
                  <a:srgbClr val="E2E0E1"/>
                </a:solidFill>
                <a:latin typeface="Poppins"/>
              </a:rPr>
              <a:t>7. Recovery</a:t>
            </a:r>
          </a:p>
          <a:p>
            <a:pPr algn="just">
              <a:lnSpc>
                <a:spcPts val="4058"/>
              </a:lnSpc>
            </a:pPr>
            <a:r>
              <a:rPr lang="en-US" sz="2899">
                <a:solidFill>
                  <a:srgbClr val="E2E0E1"/>
                </a:solidFill>
                <a:latin typeface="Poppins"/>
              </a:rPr>
              <a:t>8. Öyrənilmiş dərslər</a:t>
            </a:r>
          </a:p>
          <a:p>
            <a:pPr algn="just">
              <a:lnSpc>
                <a:spcPts val="4058"/>
              </a:lnSpc>
            </a:pPr>
            <a:endParaRPr lang="en-US" sz="2899">
              <a:solidFill>
                <a:srgbClr val="E2E0E1"/>
              </a:solidFill>
              <a:latin typeface="Poppi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2232" r="-223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7891362" y="2976885"/>
            <a:ext cx="9836314" cy="6795173"/>
            <a:chOff x="0" y="0"/>
            <a:chExt cx="13115085" cy="906023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3115037" cy="9060180"/>
            </a:xfrm>
            <a:custGeom>
              <a:avLst/>
              <a:gdLst/>
              <a:ahLst/>
              <a:cxnLst/>
              <a:rect l="l" t="t" r="r" b="b"/>
              <a:pathLst>
                <a:path w="13115037" h="9060180">
                  <a:moveTo>
                    <a:pt x="0" y="0"/>
                  </a:moveTo>
                  <a:lnTo>
                    <a:pt x="13115037" y="0"/>
                  </a:lnTo>
                  <a:lnTo>
                    <a:pt x="13115037" y="9060180"/>
                  </a:lnTo>
                  <a:lnTo>
                    <a:pt x="0" y="90601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4591" r="-459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934443" y="355128"/>
            <a:ext cx="14419114" cy="22098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98"/>
              </a:lnSpc>
            </a:pPr>
            <a:r>
              <a:rPr lang="en-US" sz="5998">
                <a:solidFill>
                  <a:srgbClr val="E2E0E1"/>
                </a:solidFill>
                <a:latin typeface="RoxboroughCF Bold"/>
              </a:rPr>
              <a:t>2. Ticketin process flow-un qurulması </a:t>
            </a:r>
          </a:p>
          <a:p>
            <a:pPr algn="l">
              <a:lnSpc>
                <a:spcPts val="8398"/>
              </a:lnSpc>
            </a:pPr>
            <a:endParaRPr lang="en-US" sz="5998">
              <a:solidFill>
                <a:srgbClr val="E2E0E1"/>
              </a:solidFill>
              <a:latin typeface="RoxboroughCF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560360" y="4457700"/>
            <a:ext cx="6452525" cy="3509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az-Latn-AZ" sz="3600" dirty="0">
                <a:solidFill>
                  <a:srgbClr val="E2E0E1"/>
                </a:solidFill>
                <a:latin typeface="RoxboroughCF Bold"/>
              </a:rPr>
              <a:t>T</a:t>
            </a:r>
            <a:r>
              <a:rPr lang="en-US" sz="3600" dirty="0" err="1">
                <a:solidFill>
                  <a:srgbClr val="E2E0E1"/>
                </a:solidFill>
                <a:latin typeface="RoxboroughCF Bold"/>
              </a:rPr>
              <a:t>əhlükəsizlik</a:t>
            </a:r>
            <a:r>
              <a:rPr lang="en-US" sz="3600" dirty="0">
                <a:solidFill>
                  <a:srgbClr val="E2E0E1"/>
                </a:solidFill>
                <a:latin typeface="RoxboroughCF Bold"/>
              </a:rPr>
              <a:t> </a:t>
            </a:r>
            <a:r>
              <a:rPr lang="en-US" sz="3600" dirty="0" err="1">
                <a:solidFill>
                  <a:srgbClr val="E2E0E1"/>
                </a:solidFill>
                <a:latin typeface="RoxboroughCF Bold"/>
              </a:rPr>
              <a:t>insidentlərinin</a:t>
            </a:r>
            <a:r>
              <a:rPr lang="en-US" sz="3600" dirty="0">
                <a:solidFill>
                  <a:srgbClr val="E2E0E1"/>
                </a:solidFill>
                <a:latin typeface="RoxboroughCF Bold"/>
              </a:rPr>
              <a:t> </a:t>
            </a:r>
            <a:r>
              <a:rPr lang="en-US" sz="3600" dirty="0" err="1">
                <a:solidFill>
                  <a:srgbClr val="E2E0E1"/>
                </a:solidFill>
                <a:latin typeface="RoxboroughCF Bold"/>
              </a:rPr>
              <a:t>vaxtında</a:t>
            </a:r>
            <a:r>
              <a:rPr lang="en-US" sz="3600" dirty="0">
                <a:solidFill>
                  <a:srgbClr val="E2E0E1"/>
                </a:solidFill>
                <a:latin typeface="RoxboroughCF Bold"/>
              </a:rPr>
              <a:t> </a:t>
            </a:r>
            <a:r>
              <a:rPr lang="en-US" sz="3600" dirty="0" err="1">
                <a:solidFill>
                  <a:srgbClr val="E2E0E1"/>
                </a:solidFill>
                <a:latin typeface="RoxboroughCF Bold"/>
              </a:rPr>
              <a:t>və</a:t>
            </a:r>
            <a:r>
              <a:rPr lang="en-US" sz="3600" dirty="0">
                <a:solidFill>
                  <a:srgbClr val="E2E0E1"/>
                </a:solidFill>
                <a:latin typeface="RoxboroughCF Bold"/>
              </a:rPr>
              <a:t> </a:t>
            </a:r>
            <a:r>
              <a:rPr lang="en-US" sz="3600" dirty="0" err="1">
                <a:solidFill>
                  <a:srgbClr val="E2E0E1"/>
                </a:solidFill>
                <a:latin typeface="RoxboroughCF Bold"/>
              </a:rPr>
              <a:t>səmərəli</a:t>
            </a:r>
            <a:r>
              <a:rPr lang="en-US" sz="3600" dirty="0">
                <a:solidFill>
                  <a:srgbClr val="E2E0E1"/>
                </a:solidFill>
                <a:latin typeface="RoxboroughCF Bold"/>
              </a:rPr>
              <a:t> </a:t>
            </a:r>
            <a:r>
              <a:rPr lang="en-US" sz="3600" dirty="0" err="1">
                <a:solidFill>
                  <a:srgbClr val="E2E0E1"/>
                </a:solidFill>
                <a:latin typeface="RoxboroughCF Bold"/>
              </a:rPr>
              <a:t>şəkildə</a:t>
            </a:r>
            <a:r>
              <a:rPr lang="en-US" sz="3600" dirty="0">
                <a:solidFill>
                  <a:srgbClr val="E2E0E1"/>
                </a:solidFill>
                <a:latin typeface="RoxboroughCF Bold"/>
              </a:rPr>
              <a:t> </a:t>
            </a:r>
            <a:r>
              <a:rPr lang="en-US" sz="3600" dirty="0" err="1">
                <a:solidFill>
                  <a:srgbClr val="E2E0E1"/>
                </a:solidFill>
                <a:latin typeface="RoxboroughCF Bold"/>
              </a:rPr>
              <a:t>idarə</a:t>
            </a:r>
            <a:r>
              <a:rPr lang="en-US" sz="3600" dirty="0">
                <a:solidFill>
                  <a:srgbClr val="E2E0E1"/>
                </a:solidFill>
                <a:latin typeface="RoxboroughCF Bold"/>
              </a:rPr>
              <a:t> </a:t>
            </a:r>
            <a:r>
              <a:rPr lang="en-US" sz="3600" dirty="0" err="1">
                <a:solidFill>
                  <a:srgbClr val="E2E0E1"/>
                </a:solidFill>
                <a:latin typeface="RoxboroughCF Bold"/>
              </a:rPr>
              <a:t>olunmasını</a:t>
            </a:r>
            <a:r>
              <a:rPr lang="en-US" sz="3600" dirty="0">
                <a:solidFill>
                  <a:srgbClr val="E2E0E1"/>
                </a:solidFill>
                <a:latin typeface="RoxboroughCF Bold"/>
              </a:rPr>
              <a:t> </a:t>
            </a:r>
            <a:r>
              <a:rPr lang="en-US" sz="3600" dirty="0" err="1">
                <a:solidFill>
                  <a:srgbClr val="E2E0E1"/>
                </a:solidFill>
                <a:latin typeface="RoxboroughCF Bold"/>
              </a:rPr>
              <a:t>təmin</a:t>
            </a:r>
            <a:r>
              <a:rPr lang="en-US" sz="3600" dirty="0">
                <a:solidFill>
                  <a:srgbClr val="E2E0E1"/>
                </a:solidFill>
                <a:latin typeface="RoxboroughCF Bold"/>
              </a:rPr>
              <a:t> </a:t>
            </a:r>
            <a:r>
              <a:rPr lang="en-US" sz="3600" dirty="0" err="1">
                <a:solidFill>
                  <a:srgbClr val="E2E0E1"/>
                </a:solidFill>
                <a:latin typeface="RoxboroughCF Bold"/>
              </a:rPr>
              <a:t>etməyə</a:t>
            </a:r>
            <a:r>
              <a:rPr lang="en-US" sz="3600" dirty="0">
                <a:solidFill>
                  <a:srgbClr val="E2E0E1"/>
                </a:solidFill>
                <a:latin typeface="RoxboroughCF Bold"/>
              </a:rPr>
              <a:t> </a:t>
            </a:r>
            <a:r>
              <a:rPr lang="en-US" sz="3600" dirty="0" err="1">
                <a:solidFill>
                  <a:srgbClr val="E2E0E1"/>
                </a:solidFill>
                <a:latin typeface="RoxboroughCF Bold"/>
              </a:rPr>
              <a:t>kömək</a:t>
            </a:r>
            <a:r>
              <a:rPr lang="en-US" sz="3600" dirty="0">
                <a:solidFill>
                  <a:srgbClr val="E2E0E1"/>
                </a:solidFill>
                <a:latin typeface="RoxboroughCF Bold"/>
              </a:rPr>
              <a:t> </a:t>
            </a:r>
            <a:r>
              <a:rPr lang="en-US" sz="3600" dirty="0" err="1">
                <a:solidFill>
                  <a:srgbClr val="E2E0E1"/>
                </a:solidFill>
                <a:latin typeface="RoxboroughCF Bold"/>
              </a:rPr>
              <a:t>edir</a:t>
            </a:r>
            <a:r>
              <a:rPr lang="en-US" sz="3600" dirty="0">
                <a:solidFill>
                  <a:srgbClr val="E2E0E1"/>
                </a:solidFill>
                <a:latin typeface="RoxboroughCF Bold"/>
              </a:rPr>
              <a:t>. Buna </a:t>
            </a:r>
            <a:r>
              <a:rPr lang="en-US" sz="3600" dirty="0" err="1">
                <a:solidFill>
                  <a:srgbClr val="E2E0E1"/>
                </a:solidFill>
                <a:latin typeface="RoxboroughCF Bold"/>
              </a:rPr>
              <a:t>Təhlil</a:t>
            </a:r>
            <a:r>
              <a:rPr lang="en-US" sz="3600" dirty="0">
                <a:solidFill>
                  <a:srgbClr val="E2E0E1"/>
                </a:solidFill>
                <a:latin typeface="RoxboroughCF Bold"/>
              </a:rPr>
              <a:t> </a:t>
            </a:r>
            <a:r>
              <a:rPr lang="en-US" sz="3600" dirty="0" err="1">
                <a:solidFill>
                  <a:srgbClr val="E2E0E1"/>
                </a:solidFill>
                <a:latin typeface="RoxboroughCF Bold"/>
              </a:rPr>
              <a:t>və</a:t>
            </a:r>
            <a:r>
              <a:rPr lang="en-US" sz="3600" dirty="0">
                <a:solidFill>
                  <a:srgbClr val="E2E0E1"/>
                </a:solidFill>
                <a:latin typeface="RoxboroughCF Bold"/>
              </a:rPr>
              <a:t> </a:t>
            </a:r>
            <a:r>
              <a:rPr lang="en-US" sz="3600" dirty="0" err="1">
                <a:solidFill>
                  <a:srgbClr val="E2E0E1"/>
                </a:solidFill>
                <a:latin typeface="RoxboroughCF Bold"/>
              </a:rPr>
              <a:t>analiz</a:t>
            </a:r>
            <a:r>
              <a:rPr lang="en-US" sz="3600" dirty="0">
                <a:solidFill>
                  <a:srgbClr val="E2E0E1"/>
                </a:solidFill>
                <a:latin typeface="RoxboroughCF Bold"/>
              </a:rPr>
              <a:t>, Eradication </a:t>
            </a:r>
            <a:r>
              <a:rPr lang="en-US" sz="3600" dirty="0" err="1">
                <a:solidFill>
                  <a:srgbClr val="E2E0E1"/>
                </a:solidFill>
                <a:latin typeface="RoxboroughCF Bold"/>
              </a:rPr>
              <a:t>və</a:t>
            </a:r>
            <a:r>
              <a:rPr lang="en-US" sz="3600" dirty="0">
                <a:solidFill>
                  <a:srgbClr val="E2E0E1"/>
                </a:solidFill>
                <a:latin typeface="RoxboroughCF Bold"/>
              </a:rPr>
              <a:t> Recovery-</a:t>
            </a:r>
            <a:r>
              <a:rPr lang="en-US" sz="3600" dirty="0" err="1">
                <a:solidFill>
                  <a:srgbClr val="E2E0E1"/>
                </a:solidFill>
                <a:latin typeface="RoxboroughCF Bold"/>
              </a:rPr>
              <a:t>ni</a:t>
            </a:r>
            <a:r>
              <a:rPr lang="en-US" sz="3600" dirty="0">
                <a:solidFill>
                  <a:srgbClr val="E2E0E1"/>
                </a:solidFill>
                <a:latin typeface="RoxboroughCF Bold"/>
              </a:rPr>
              <a:t> </a:t>
            </a:r>
            <a:r>
              <a:rPr lang="en-US" sz="3600" dirty="0" err="1">
                <a:solidFill>
                  <a:srgbClr val="E2E0E1"/>
                </a:solidFill>
                <a:latin typeface="RoxboroughCF Bold"/>
              </a:rPr>
              <a:t>misal</a:t>
            </a:r>
            <a:r>
              <a:rPr lang="en-US" sz="3600" dirty="0">
                <a:solidFill>
                  <a:srgbClr val="E2E0E1"/>
                </a:solidFill>
                <a:latin typeface="RoxboroughCF Bold"/>
              </a:rPr>
              <a:t> </a:t>
            </a:r>
            <a:r>
              <a:rPr lang="en-US" sz="3600" dirty="0" err="1">
                <a:solidFill>
                  <a:srgbClr val="E2E0E1"/>
                </a:solidFill>
                <a:latin typeface="RoxboroughCF Bold"/>
              </a:rPr>
              <a:t>deyə</a:t>
            </a:r>
            <a:r>
              <a:rPr lang="en-US" sz="3600" dirty="0">
                <a:solidFill>
                  <a:srgbClr val="E2E0E1"/>
                </a:solidFill>
                <a:latin typeface="RoxboroughCF Bold"/>
              </a:rPr>
              <a:t> </a:t>
            </a:r>
            <a:r>
              <a:rPr lang="en-US" sz="3600" dirty="0" err="1">
                <a:solidFill>
                  <a:srgbClr val="E2E0E1"/>
                </a:solidFill>
                <a:latin typeface="RoxboroughCF Bold"/>
              </a:rPr>
              <a:t>bilərik</a:t>
            </a:r>
            <a:endParaRPr lang="en-US" sz="3600" dirty="0">
              <a:solidFill>
                <a:srgbClr val="E2E0E1"/>
              </a:solidFill>
              <a:latin typeface="RoxboroughCF Bol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2232" r="-223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Freeform 4"/>
          <p:cNvSpPr/>
          <p:nvPr/>
        </p:nvSpPr>
        <p:spPr>
          <a:xfrm>
            <a:off x="9029700" y="666911"/>
            <a:ext cx="11019300" cy="8953179"/>
          </a:xfrm>
          <a:custGeom>
            <a:avLst/>
            <a:gdLst/>
            <a:ahLst/>
            <a:cxnLst/>
            <a:rect l="l" t="t" r="r" b="b"/>
            <a:pathLst>
              <a:path w="11019300" h="8953179">
                <a:moveTo>
                  <a:pt x="0" y="0"/>
                </a:moveTo>
                <a:lnTo>
                  <a:pt x="11019300" y="0"/>
                </a:lnTo>
                <a:lnTo>
                  <a:pt x="11019300" y="8953179"/>
                </a:lnTo>
                <a:lnTo>
                  <a:pt x="0" y="895317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9246337" y="896173"/>
            <a:ext cx="8494688" cy="8494653"/>
          </a:xfrm>
          <a:custGeom>
            <a:avLst/>
            <a:gdLst/>
            <a:ahLst/>
            <a:cxnLst/>
            <a:rect l="l" t="t" r="r" b="b"/>
            <a:pathLst>
              <a:path w="8494688" h="8494653">
                <a:moveTo>
                  <a:pt x="0" y="0"/>
                </a:moveTo>
                <a:lnTo>
                  <a:pt x="8494688" y="0"/>
                </a:lnTo>
                <a:lnTo>
                  <a:pt x="8494688" y="8494653"/>
                </a:lnTo>
                <a:lnTo>
                  <a:pt x="0" y="849465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028700" y="4497803"/>
            <a:ext cx="7216303" cy="37433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98"/>
              </a:lnSpc>
            </a:pPr>
            <a:r>
              <a:rPr lang="en-US" sz="2999" dirty="0" err="1">
                <a:solidFill>
                  <a:srgbClr val="E2E0E1"/>
                </a:solidFill>
                <a:latin typeface="Poppins"/>
              </a:rPr>
              <a:t>Burada</a:t>
            </a:r>
            <a:r>
              <a:rPr lang="en-US" sz="2999" dirty="0">
                <a:solidFill>
                  <a:srgbClr val="E2E0E1"/>
                </a:solidFill>
                <a:latin typeface="Poppins"/>
              </a:rPr>
              <a:t> </a:t>
            </a:r>
            <a:r>
              <a:rPr lang="en-US" sz="2999" dirty="0" err="1">
                <a:solidFill>
                  <a:srgbClr val="E2E0E1"/>
                </a:solidFill>
                <a:latin typeface="Poppins"/>
              </a:rPr>
              <a:t>isə</a:t>
            </a:r>
            <a:r>
              <a:rPr lang="en-US" sz="2999" dirty="0">
                <a:solidFill>
                  <a:srgbClr val="E2E0E1"/>
                </a:solidFill>
                <a:latin typeface="Poppins"/>
              </a:rPr>
              <a:t> biz </a:t>
            </a:r>
            <a:r>
              <a:rPr lang="en-US" sz="2999" dirty="0" err="1">
                <a:solidFill>
                  <a:srgbClr val="E2E0E1"/>
                </a:solidFill>
                <a:latin typeface="Poppins"/>
              </a:rPr>
              <a:t>öz</a:t>
            </a:r>
            <a:r>
              <a:rPr lang="en-US" sz="2999" dirty="0">
                <a:solidFill>
                  <a:srgbClr val="E2E0E1"/>
                </a:solidFill>
                <a:latin typeface="Poppins"/>
              </a:rPr>
              <a:t> </a:t>
            </a:r>
            <a:r>
              <a:rPr lang="en-US" sz="2999" dirty="0" err="1">
                <a:solidFill>
                  <a:srgbClr val="E2E0E1"/>
                </a:solidFill>
                <a:latin typeface="Poppins"/>
              </a:rPr>
              <a:t>şifrə</a:t>
            </a:r>
            <a:r>
              <a:rPr lang="en-US" sz="2999" dirty="0">
                <a:solidFill>
                  <a:srgbClr val="E2E0E1"/>
                </a:solidFill>
                <a:latin typeface="Poppins"/>
              </a:rPr>
              <a:t> </a:t>
            </a:r>
            <a:r>
              <a:rPr lang="en-US" sz="2999" dirty="0" err="1">
                <a:solidFill>
                  <a:srgbClr val="E2E0E1"/>
                </a:solidFill>
                <a:latin typeface="Poppins"/>
              </a:rPr>
              <a:t>siyasətimizi</a:t>
            </a:r>
            <a:r>
              <a:rPr lang="en-US" sz="2999" dirty="0">
                <a:solidFill>
                  <a:srgbClr val="E2E0E1"/>
                </a:solidFill>
                <a:latin typeface="Poppins"/>
              </a:rPr>
              <a:t> </a:t>
            </a:r>
            <a:r>
              <a:rPr lang="en-US" sz="2999" dirty="0" err="1">
                <a:solidFill>
                  <a:srgbClr val="E2E0E1"/>
                </a:solidFill>
                <a:latin typeface="Poppins"/>
              </a:rPr>
              <a:t>yaratdıq</a:t>
            </a:r>
            <a:r>
              <a:rPr lang="en-US" sz="2999" dirty="0">
                <a:solidFill>
                  <a:srgbClr val="E2E0E1"/>
                </a:solidFill>
                <a:latin typeface="Poppins"/>
              </a:rPr>
              <a:t>. Bu </a:t>
            </a:r>
            <a:r>
              <a:rPr lang="en-US" sz="2999" dirty="0" err="1">
                <a:solidFill>
                  <a:srgbClr val="E2E0E1"/>
                </a:solidFill>
                <a:latin typeface="Poppins"/>
              </a:rPr>
              <a:t>bizə</a:t>
            </a:r>
            <a:r>
              <a:rPr lang="en-US" sz="2999" dirty="0">
                <a:solidFill>
                  <a:srgbClr val="E2E0E1"/>
                </a:solidFill>
                <a:latin typeface="Poppins"/>
              </a:rPr>
              <a:t> </a:t>
            </a:r>
            <a:r>
              <a:rPr lang="en-US" sz="2999" dirty="0" err="1">
                <a:solidFill>
                  <a:srgbClr val="E2E0E1"/>
                </a:solidFill>
                <a:latin typeface="Poppins"/>
              </a:rPr>
              <a:t>istifadəçi</a:t>
            </a:r>
            <a:r>
              <a:rPr lang="en-US" sz="2999" dirty="0">
                <a:solidFill>
                  <a:srgbClr val="E2E0E1"/>
                </a:solidFill>
                <a:latin typeface="Poppins"/>
              </a:rPr>
              <a:t> </a:t>
            </a:r>
            <a:r>
              <a:rPr lang="en-US" sz="2999" dirty="0" err="1">
                <a:solidFill>
                  <a:srgbClr val="E2E0E1"/>
                </a:solidFill>
                <a:latin typeface="Poppins"/>
              </a:rPr>
              <a:t>hesablarımızı</a:t>
            </a:r>
            <a:r>
              <a:rPr lang="en-US" sz="2999" dirty="0">
                <a:solidFill>
                  <a:srgbClr val="E2E0E1"/>
                </a:solidFill>
                <a:latin typeface="Poppins"/>
              </a:rPr>
              <a:t> </a:t>
            </a:r>
            <a:r>
              <a:rPr lang="en-US" sz="2999" dirty="0" err="1">
                <a:solidFill>
                  <a:srgbClr val="E2E0E1"/>
                </a:solidFill>
                <a:latin typeface="Poppins"/>
              </a:rPr>
              <a:t>qorumaq</a:t>
            </a:r>
            <a:r>
              <a:rPr lang="en-US" sz="2999" dirty="0">
                <a:solidFill>
                  <a:srgbClr val="E2E0E1"/>
                </a:solidFill>
                <a:latin typeface="Poppins"/>
              </a:rPr>
              <a:t>, </a:t>
            </a:r>
            <a:r>
              <a:rPr lang="en-US" sz="2999" dirty="0" err="1">
                <a:solidFill>
                  <a:srgbClr val="E2E0E1"/>
                </a:solidFill>
                <a:latin typeface="Poppins"/>
              </a:rPr>
              <a:t>icazəsiz</a:t>
            </a:r>
            <a:r>
              <a:rPr lang="en-US" sz="2999" dirty="0">
                <a:solidFill>
                  <a:srgbClr val="E2E0E1"/>
                </a:solidFill>
                <a:latin typeface="Poppins"/>
              </a:rPr>
              <a:t> </a:t>
            </a:r>
            <a:r>
              <a:rPr lang="en-US" sz="2999" dirty="0" err="1">
                <a:solidFill>
                  <a:srgbClr val="E2E0E1"/>
                </a:solidFill>
                <a:latin typeface="Poppins"/>
              </a:rPr>
              <a:t>girişlərin</a:t>
            </a:r>
            <a:r>
              <a:rPr lang="en-US" sz="2999" dirty="0">
                <a:solidFill>
                  <a:srgbClr val="E2E0E1"/>
                </a:solidFill>
                <a:latin typeface="Poppins"/>
              </a:rPr>
              <a:t> </a:t>
            </a:r>
            <a:r>
              <a:rPr lang="en-US" sz="2999" dirty="0" err="1">
                <a:solidFill>
                  <a:srgbClr val="E2E0E1"/>
                </a:solidFill>
                <a:latin typeface="Poppins"/>
              </a:rPr>
              <a:t>qarşısını</a:t>
            </a:r>
            <a:r>
              <a:rPr lang="en-US" sz="2999" dirty="0">
                <a:solidFill>
                  <a:srgbClr val="E2E0E1"/>
                </a:solidFill>
                <a:latin typeface="Poppins"/>
              </a:rPr>
              <a:t> </a:t>
            </a:r>
            <a:r>
              <a:rPr lang="en-US" sz="2999" dirty="0" err="1">
                <a:solidFill>
                  <a:srgbClr val="E2E0E1"/>
                </a:solidFill>
                <a:latin typeface="Poppins"/>
              </a:rPr>
              <a:t>almaq</a:t>
            </a:r>
            <a:r>
              <a:rPr lang="en-US" sz="2999" dirty="0">
                <a:solidFill>
                  <a:srgbClr val="E2E0E1"/>
                </a:solidFill>
                <a:latin typeface="Poppins"/>
              </a:rPr>
              <a:t>, </a:t>
            </a:r>
            <a:r>
              <a:rPr lang="en-US" sz="2999" dirty="0" err="1">
                <a:solidFill>
                  <a:srgbClr val="E2E0E1"/>
                </a:solidFill>
                <a:latin typeface="Poppins"/>
              </a:rPr>
              <a:t>daxili</a:t>
            </a:r>
            <a:r>
              <a:rPr lang="en-US" sz="2999" dirty="0">
                <a:solidFill>
                  <a:srgbClr val="E2E0E1"/>
                </a:solidFill>
                <a:latin typeface="Poppins"/>
              </a:rPr>
              <a:t> </a:t>
            </a:r>
            <a:r>
              <a:rPr lang="en-US" sz="2999" dirty="0" err="1">
                <a:solidFill>
                  <a:srgbClr val="E2E0E1"/>
                </a:solidFill>
                <a:latin typeface="Poppins"/>
              </a:rPr>
              <a:t>təhlükələrin</a:t>
            </a:r>
            <a:r>
              <a:rPr lang="en-US" sz="2999" dirty="0">
                <a:solidFill>
                  <a:srgbClr val="E2E0E1"/>
                </a:solidFill>
                <a:latin typeface="Poppins"/>
              </a:rPr>
              <a:t> </a:t>
            </a:r>
            <a:r>
              <a:rPr lang="en-US" sz="2999" dirty="0" err="1">
                <a:solidFill>
                  <a:srgbClr val="E2E0E1"/>
                </a:solidFill>
                <a:latin typeface="Poppins"/>
              </a:rPr>
              <a:t>təsirinin</a:t>
            </a:r>
            <a:r>
              <a:rPr lang="en-US" sz="2999" dirty="0">
                <a:solidFill>
                  <a:srgbClr val="E2E0E1"/>
                </a:solidFill>
                <a:latin typeface="Poppins"/>
              </a:rPr>
              <a:t> </a:t>
            </a:r>
            <a:r>
              <a:rPr lang="en-US" sz="2999" dirty="0" err="1">
                <a:solidFill>
                  <a:srgbClr val="E2E0E1"/>
                </a:solidFill>
                <a:latin typeface="Poppins"/>
              </a:rPr>
              <a:t>minimuma</a:t>
            </a:r>
            <a:r>
              <a:rPr lang="en-US" sz="2999" dirty="0">
                <a:solidFill>
                  <a:srgbClr val="E2E0E1"/>
                </a:solidFill>
                <a:latin typeface="Poppins"/>
              </a:rPr>
              <a:t> </a:t>
            </a:r>
            <a:r>
              <a:rPr lang="en-US" sz="2999" dirty="0" err="1">
                <a:solidFill>
                  <a:srgbClr val="E2E0E1"/>
                </a:solidFill>
                <a:latin typeface="Poppins"/>
              </a:rPr>
              <a:t>endirilməsində</a:t>
            </a:r>
            <a:r>
              <a:rPr lang="en-US" sz="2999" dirty="0">
                <a:solidFill>
                  <a:srgbClr val="E2E0E1"/>
                </a:solidFill>
                <a:latin typeface="Poppins"/>
              </a:rPr>
              <a:t> </a:t>
            </a:r>
            <a:r>
              <a:rPr lang="en-US" sz="2999" dirty="0" err="1">
                <a:solidFill>
                  <a:srgbClr val="E2E0E1"/>
                </a:solidFill>
                <a:latin typeface="Poppins"/>
              </a:rPr>
              <a:t>köməklik</a:t>
            </a:r>
            <a:r>
              <a:rPr lang="en-US" sz="2999" dirty="0">
                <a:solidFill>
                  <a:srgbClr val="E2E0E1"/>
                </a:solidFill>
                <a:latin typeface="Poppins"/>
              </a:rPr>
              <a:t> </a:t>
            </a:r>
            <a:r>
              <a:rPr lang="en-US" sz="2999" dirty="0" err="1">
                <a:solidFill>
                  <a:srgbClr val="E2E0E1"/>
                </a:solidFill>
                <a:latin typeface="Poppins"/>
              </a:rPr>
              <a:t>edir</a:t>
            </a:r>
            <a:endParaRPr lang="en-US" sz="2999" dirty="0">
              <a:solidFill>
                <a:srgbClr val="E2E0E1"/>
              </a:solidFill>
              <a:latin typeface="Poppins"/>
            </a:endParaRPr>
          </a:p>
          <a:p>
            <a:pPr algn="l">
              <a:lnSpc>
                <a:spcPts val="4198"/>
              </a:lnSpc>
            </a:pPr>
            <a:endParaRPr lang="en-US" sz="2999" dirty="0">
              <a:solidFill>
                <a:srgbClr val="E2E0E1"/>
              </a:solidFill>
              <a:latin typeface="Poppins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028700" y="1305823"/>
            <a:ext cx="10081673" cy="22098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98"/>
              </a:lnSpc>
            </a:pPr>
            <a:r>
              <a:rPr lang="en-US" sz="5998">
                <a:solidFill>
                  <a:srgbClr val="E2E0E1"/>
                </a:solidFill>
                <a:latin typeface="RoxboroughCF Bold"/>
              </a:rPr>
              <a:t>3. Şifrə siyasətinin yaradılması</a:t>
            </a:r>
          </a:p>
        </p:txBody>
      </p:sp>
      <p:sp>
        <p:nvSpPr>
          <p:cNvPr id="8" name="Freeform 8"/>
          <p:cNvSpPr/>
          <p:nvPr/>
        </p:nvSpPr>
        <p:spPr>
          <a:xfrm>
            <a:off x="9997723" y="2304200"/>
            <a:ext cx="8698492" cy="5678601"/>
          </a:xfrm>
          <a:custGeom>
            <a:avLst/>
            <a:gdLst/>
            <a:ahLst/>
            <a:cxnLst/>
            <a:rect l="l" t="t" r="r" b="b"/>
            <a:pathLst>
              <a:path w="8698492" h="5678601">
                <a:moveTo>
                  <a:pt x="0" y="0"/>
                </a:moveTo>
                <a:lnTo>
                  <a:pt x="8698491" y="0"/>
                </a:lnTo>
                <a:lnTo>
                  <a:pt x="8698491" y="5678600"/>
                </a:lnTo>
                <a:lnTo>
                  <a:pt x="0" y="56786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1698" b="-1698"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2232" r="-223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Freeform 4"/>
          <p:cNvSpPr/>
          <p:nvPr/>
        </p:nvSpPr>
        <p:spPr>
          <a:xfrm>
            <a:off x="0" y="2319027"/>
            <a:ext cx="6821698" cy="2337156"/>
          </a:xfrm>
          <a:custGeom>
            <a:avLst/>
            <a:gdLst/>
            <a:ahLst/>
            <a:cxnLst/>
            <a:rect l="l" t="t" r="r" b="b"/>
            <a:pathLst>
              <a:path w="6821698" h="2337156">
                <a:moveTo>
                  <a:pt x="0" y="0"/>
                </a:moveTo>
                <a:lnTo>
                  <a:pt x="6821698" y="0"/>
                </a:lnTo>
                <a:lnTo>
                  <a:pt x="6821698" y="2337156"/>
                </a:lnTo>
                <a:lnTo>
                  <a:pt x="0" y="23371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6860043" y="3481153"/>
            <a:ext cx="9554834" cy="6252023"/>
            <a:chOff x="0" y="0"/>
            <a:chExt cx="12739779" cy="833603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739751" cy="8336026"/>
            </a:xfrm>
            <a:custGeom>
              <a:avLst/>
              <a:gdLst/>
              <a:ahLst/>
              <a:cxnLst/>
              <a:rect l="l" t="t" r="r" b="b"/>
              <a:pathLst>
                <a:path w="12739751" h="8336026">
                  <a:moveTo>
                    <a:pt x="0" y="0"/>
                  </a:moveTo>
                  <a:lnTo>
                    <a:pt x="12739751" y="0"/>
                  </a:lnTo>
                  <a:lnTo>
                    <a:pt x="12739751" y="8336026"/>
                  </a:lnTo>
                  <a:lnTo>
                    <a:pt x="0" y="83360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26413" b="-26414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7098675" y="3652603"/>
            <a:ext cx="8683847" cy="6080573"/>
            <a:chOff x="0" y="0"/>
            <a:chExt cx="11578463" cy="8107431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1578463" cy="8107426"/>
            </a:xfrm>
            <a:custGeom>
              <a:avLst/>
              <a:gdLst/>
              <a:ahLst/>
              <a:cxnLst/>
              <a:rect l="l" t="t" r="r" b="b"/>
              <a:pathLst>
                <a:path w="11578463" h="8107426">
                  <a:moveTo>
                    <a:pt x="0" y="0"/>
                  </a:moveTo>
                  <a:lnTo>
                    <a:pt x="11578463" y="0"/>
                  </a:lnTo>
                  <a:lnTo>
                    <a:pt x="11578463" y="8107426"/>
                  </a:lnTo>
                  <a:lnTo>
                    <a:pt x="0" y="81074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271" r="-27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028700" y="781050"/>
            <a:ext cx="15386176" cy="11525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98"/>
              </a:lnSpc>
            </a:pPr>
            <a:r>
              <a:rPr lang="en-US" sz="5998">
                <a:solidFill>
                  <a:srgbClr val="E2E0E1"/>
                </a:solidFill>
                <a:latin typeface="RoxboroughCF Bold"/>
              </a:rPr>
              <a:t>Active Directory mühitinin yaradılması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05092" y="2226392"/>
            <a:ext cx="6411514" cy="23380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3199">
                <a:solidFill>
                  <a:srgbClr val="E2E0E1"/>
                </a:solidFill>
                <a:latin typeface="Poppins"/>
              </a:rPr>
              <a:t>Domain Controller(OU, GPO, Password Policy, Sahred folder)</a:t>
            </a:r>
          </a:p>
          <a:p>
            <a:pPr algn="l">
              <a:lnSpc>
                <a:spcPts val="4479"/>
              </a:lnSpc>
            </a:pPr>
            <a:r>
              <a:rPr lang="en-US" sz="3199">
                <a:solidFill>
                  <a:srgbClr val="E2E0E1"/>
                </a:solidFill>
                <a:latin typeface="Poppins"/>
              </a:rPr>
              <a:t>2 ədəd Windows 10</a:t>
            </a:r>
          </a:p>
          <a:p>
            <a:pPr algn="l">
              <a:lnSpc>
                <a:spcPts val="4479"/>
              </a:lnSpc>
            </a:pPr>
            <a:r>
              <a:rPr lang="en-US" sz="3199">
                <a:solidFill>
                  <a:srgbClr val="E2E0E1"/>
                </a:solidFill>
                <a:latin typeface="Poppins"/>
              </a:rPr>
              <a:t>Linux Vm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2232" r="-223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637808" y="1497649"/>
            <a:ext cx="14969185" cy="8121878"/>
            <a:chOff x="0" y="0"/>
            <a:chExt cx="19958913" cy="1082917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9958938" cy="10829163"/>
            </a:xfrm>
            <a:custGeom>
              <a:avLst/>
              <a:gdLst/>
              <a:ahLst/>
              <a:cxnLst/>
              <a:rect l="l" t="t" r="r" b="b"/>
              <a:pathLst>
                <a:path w="19958938" h="10829163">
                  <a:moveTo>
                    <a:pt x="0" y="0"/>
                  </a:moveTo>
                  <a:lnTo>
                    <a:pt x="19958938" y="0"/>
                  </a:lnTo>
                  <a:lnTo>
                    <a:pt x="19958938" y="10829163"/>
                  </a:lnTo>
                  <a:lnTo>
                    <a:pt x="0" y="108291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1836" b="-1836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2710408" y="-156848"/>
            <a:ext cx="12823984" cy="1185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79"/>
              </a:lnSpc>
            </a:pPr>
            <a:r>
              <a:rPr lang="en-US" sz="6199">
                <a:solidFill>
                  <a:srgbClr val="E2E0E1"/>
                </a:solidFill>
                <a:latin typeface="RoxboroughCF Bold"/>
              </a:rPr>
              <a:t>AD mühitində sahred folder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2232" r="-223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2192021" y="1769982"/>
            <a:ext cx="14170453" cy="8129401"/>
            <a:chOff x="0" y="0"/>
            <a:chExt cx="18893937" cy="1083920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8893917" cy="10839196"/>
            </a:xfrm>
            <a:custGeom>
              <a:avLst/>
              <a:gdLst/>
              <a:ahLst/>
              <a:cxnLst/>
              <a:rect l="l" t="t" r="r" b="b"/>
              <a:pathLst>
                <a:path w="18893917" h="10839196">
                  <a:moveTo>
                    <a:pt x="0" y="0"/>
                  </a:moveTo>
                  <a:lnTo>
                    <a:pt x="18893917" y="0"/>
                  </a:lnTo>
                  <a:lnTo>
                    <a:pt x="18893917" y="10839196"/>
                  </a:lnTo>
                  <a:lnTo>
                    <a:pt x="0" y="108391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11742" r="-1174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2192021" y="312101"/>
            <a:ext cx="12823984" cy="1185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79"/>
              </a:lnSpc>
            </a:pPr>
            <a:r>
              <a:rPr lang="en-US" sz="6199">
                <a:solidFill>
                  <a:srgbClr val="E2E0E1"/>
                </a:solidFill>
                <a:latin typeface="RoxboroughCF Bold"/>
              </a:rPr>
              <a:t>GPO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</TotalTime>
  <Words>402</Words>
  <Application>Microsoft Office PowerPoint</Application>
  <PresentationFormat>Custom</PresentationFormat>
  <Paragraphs>68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Arial</vt:lpstr>
      <vt:lpstr>Calibri</vt:lpstr>
      <vt:lpstr>RoxboroughCF Bold</vt:lpstr>
      <vt:lpstr>Poppins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AqilSəfərovAzinTelecomTəqdimat.pptx</dc:title>
  <cp:lastModifiedBy>Agil Safarov</cp:lastModifiedBy>
  <cp:revision>2</cp:revision>
  <dcterms:created xsi:type="dcterms:W3CDTF">2006-08-16T00:00:00Z</dcterms:created>
  <dcterms:modified xsi:type="dcterms:W3CDTF">2023-09-12T10:11:46Z</dcterms:modified>
  <dc:identifier>DAFuKQPJb9c</dc:identifier>
</cp:coreProperties>
</file>